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257" r:id="rId3"/>
    <p:sldId id="258" r:id="rId4"/>
    <p:sldId id="259" r:id="rId5"/>
    <p:sldId id="287" r:id="rId6"/>
    <p:sldId id="262" r:id="rId7"/>
    <p:sldId id="264" r:id="rId8"/>
    <p:sldId id="266" r:id="rId9"/>
    <p:sldId id="268" r:id="rId10"/>
    <p:sldId id="269" r:id="rId11"/>
    <p:sldId id="271" r:id="rId12"/>
    <p:sldId id="273" r:id="rId13"/>
    <p:sldId id="274" r:id="rId14"/>
    <p:sldId id="275" r:id="rId15"/>
    <p:sldId id="276" r:id="rId16"/>
    <p:sldId id="278" r:id="rId17"/>
    <p:sldId id="280" r:id="rId18"/>
    <p:sldId id="282" r:id="rId19"/>
    <p:sldId id="283" r:id="rId20"/>
    <p:sldId id="284" r:id="rId21"/>
    <p:sldId id="285" r:id="rId22"/>
    <p:sldId id="286" r:id="rId23"/>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Calibri"/>
        <a:ea typeface="Calibri"/>
        <a:cs typeface="Calibri"/>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Calibri"/>
        <a:ea typeface="Calibri"/>
        <a:cs typeface="Calibri"/>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Calibri"/>
        <a:ea typeface="Calibri"/>
        <a:cs typeface="Calibri"/>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Calibri"/>
        <a:ea typeface="Calibri"/>
        <a:cs typeface="Calibri"/>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Calibri"/>
        <a:ea typeface="Calibri"/>
        <a:cs typeface="Calibri"/>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Calibri"/>
        <a:ea typeface="Calibri"/>
        <a:cs typeface="Calibri"/>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Calibri"/>
        <a:ea typeface="Calibri"/>
        <a:cs typeface="Calibri"/>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Calibri"/>
        <a:ea typeface="Calibri"/>
        <a:cs typeface="Calibri"/>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Calibri"/>
        <a:ea typeface="Calibri"/>
        <a:cs typeface="Calibri"/>
        <a:sym typeface="Calibri"/>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60"/>
    <p:restoredTop sz="94669"/>
  </p:normalViewPr>
  <p:slideViewPr>
    <p:cSldViewPr snapToGrid="0" snapToObjects="1" showGuides="1">
      <p:cViewPr>
        <p:scale>
          <a:sx n="90" d="100"/>
          <a:sy n="90" d="100"/>
        </p:scale>
        <p:origin x="756" y="13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6" name="Shape 66"/>
          <p:cNvSpPr>
            <a:spLocks noGrp="1" noRot="1" noChangeAspect="1"/>
          </p:cNvSpPr>
          <p:nvPr>
            <p:ph type="sldImg"/>
          </p:nvPr>
        </p:nvSpPr>
        <p:spPr>
          <a:xfrm>
            <a:off x="1143000" y="685800"/>
            <a:ext cx="4572000" cy="3429000"/>
          </a:xfrm>
          <a:prstGeom prst="rect">
            <a:avLst/>
          </a:prstGeom>
        </p:spPr>
        <p:txBody>
          <a:bodyPr/>
          <a:lstStyle/>
          <a:p>
            <a:endParaRPr/>
          </a:p>
        </p:txBody>
      </p:sp>
      <p:sp>
        <p:nvSpPr>
          <p:cNvPr id="67" name="Shape 6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644569947"/>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Arial"/>
      </a:defRPr>
    </a:lvl1pPr>
    <a:lvl2pPr indent="228600" latinLnBrk="0">
      <a:defRPr sz="1200">
        <a:latin typeface="+mn-lt"/>
        <a:ea typeface="+mn-ea"/>
        <a:cs typeface="+mn-cs"/>
        <a:sym typeface="Arial"/>
      </a:defRPr>
    </a:lvl2pPr>
    <a:lvl3pPr indent="457200" latinLnBrk="0">
      <a:defRPr sz="1200">
        <a:latin typeface="+mn-lt"/>
        <a:ea typeface="+mn-ea"/>
        <a:cs typeface="+mn-cs"/>
        <a:sym typeface="Arial"/>
      </a:defRPr>
    </a:lvl3pPr>
    <a:lvl4pPr indent="685800" latinLnBrk="0">
      <a:defRPr sz="1200">
        <a:latin typeface="+mn-lt"/>
        <a:ea typeface="+mn-ea"/>
        <a:cs typeface="+mn-cs"/>
        <a:sym typeface="Arial"/>
      </a:defRPr>
    </a:lvl4pPr>
    <a:lvl5pPr indent="914400" latinLnBrk="0">
      <a:defRPr sz="1200">
        <a:latin typeface="+mn-lt"/>
        <a:ea typeface="+mn-ea"/>
        <a:cs typeface="+mn-cs"/>
        <a:sym typeface="Arial"/>
      </a:defRPr>
    </a:lvl5pPr>
    <a:lvl6pPr indent="1143000" latinLnBrk="0">
      <a:defRPr sz="1200">
        <a:latin typeface="+mn-lt"/>
        <a:ea typeface="+mn-ea"/>
        <a:cs typeface="+mn-cs"/>
        <a:sym typeface="Arial"/>
      </a:defRPr>
    </a:lvl6pPr>
    <a:lvl7pPr indent="1371600" latinLnBrk="0">
      <a:defRPr sz="1200">
        <a:latin typeface="+mn-lt"/>
        <a:ea typeface="+mn-ea"/>
        <a:cs typeface="+mn-cs"/>
        <a:sym typeface="Arial"/>
      </a:defRPr>
    </a:lvl7pPr>
    <a:lvl8pPr indent="1600200" latinLnBrk="0">
      <a:defRPr sz="1200">
        <a:latin typeface="+mn-lt"/>
        <a:ea typeface="+mn-ea"/>
        <a:cs typeface="+mn-cs"/>
        <a:sym typeface="Arial"/>
      </a:defRPr>
    </a:lvl8pPr>
    <a:lvl9pPr indent="1828800" latinLnBrk="0">
      <a:defRPr sz="1200">
        <a:latin typeface="+mn-lt"/>
        <a:ea typeface="+mn-ea"/>
        <a:cs typeface="+mn-cs"/>
        <a:sym typeface="Arial"/>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11" name="Прямоугольник 10"/>
          <p:cNvSpPr/>
          <p:nvPr/>
        </p:nvSpPr>
        <p:spPr>
          <a:xfrm>
            <a:off x="0" y="0"/>
            <a:ext cx="4595751" cy="5143500"/>
          </a:xfrm>
          <a:prstGeom prst="rect">
            <a:avLst/>
          </a:prstGeom>
          <a:solidFill>
            <a:srgbClr val="FCC450"/>
          </a:solidFill>
          <a:ln w="12700">
            <a:miter lim="400000"/>
          </a:ln>
        </p:spPr>
        <p:txBody>
          <a:bodyPr lIns="45719" rIns="45719" anchor="ctr"/>
          <a:lstStyle/>
          <a:p>
            <a:pPr algn="ctr">
              <a:defRPr>
                <a:solidFill>
                  <a:srgbClr val="FFFFFF"/>
                </a:solidFill>
              </a:defRPr>
            </a:pPr>
            <a:endParaRPr/>
          </a:p>
        </p:txBody>
      </p:sp>
      <p:sp>
        <p:nvSpPr>
          <p:cNvPr id="12" name="Уровень текста 1…"/>
          <p:cNvSpPr txBox="1">
            <a:spLocks noGrp="1"/>
          </p:cNvSpPr>
          <p:nvPr>
            <p:ph type="body" sz="quarter" idx="1"/>
          </p:nvPr>
        </p:nvSpPr>
        <p:spPr>
          <a:xfrm>
            <a:off x="723652" y="2939432"/>
            <a:ext cx="3872101" cy="1241426"/>
          </a:xfrm>
          <a:prstGeom prst="rect">
            <a:avLst/>
          </a:prstGeom>
        </p:spPr>
        <p:txBody>
          <a:bodyPr/>
          <a:lstStyle>
            <a:lvl1pPr marL="0" indent="0">
              <a:buSzTx/>
              <a:buFontTx/>
              <a:buNone/>
              <a:defRPr sz="2400"/>
            </a:lvl1pPr>
            <a:lvl2pPr marL="0" indent="457200">
              <a:buSzTx/>
              <a:buFontTx/>
              <a:buNone/>
              <a:defRPr sz="2400"/>
            </a:lvl2pPr>
            <a:lvl3pPr marL="0" indent="914400">
              <a:buSzTx/>
              <a:buFontTx/>
              <a:buNone/>
              <a:defRPr sz="2400"/>
            </a:lvl3pPr>
            <a:lvl4pPr marL="0" indent="1371600">
              <a:buSzTx/>
              <a:buFontTx/>
              <a:buNone/>
              <a:defRPr sz="2400"/>
            </a:lvl4pPr>
            <a:lvl5pPr marL="0" indent="1828800">
              <a:buSzTx/>
              <a:buFontTx/>
              <a:buNone/>
              <a:defRPr sz="24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3" name="Текст заголовка"/>
          <p:cNvSpPr txBox="1">
            <a:spLocks noGrp="1"/>
          </p:cNvSpPr>
          <p:nvPr>
            <p:ph type="title"/>
          </p:nvPr>
        </p:nvSpPr>
        <p:spPr>
          <a:xfrm>
            <a:off x="719139" y="950026"/>
            <a:ext cx="3876612" cy="1711759"/>
          </a:xfrm>
          <a:prstGeom prst="rect">
            <a:avLst/>
          </a:prstGeom>
        </p:spPr>
        <p:txBody>
          <a:bodyPr/>
          <a:lstStyle>
            <a:lvl1pPr>
              <a:defRPr>
                <a:solidFill>
                  <a:srgbClr val="000000"/>
                </a:solidFill>
              </a:defRPr>
            </a:lvl1pPr>
          </a:lstStyle>
          <a:p>
            <a:r>
              <a:t>Текст заголовка</a:t>
            </a:r>
          </a:p>
        </p:txBody>
      </p:sp>
      <p:pic>
        <p:nvPicPr>
          <p:cNvPr id="14" name="Рисунок 1" descr="Рисунок 1"/>
          <p:cNvPicPr>
            <a:picLocks noChangeAspect="1"/>
          </p:cNvPicPr>
          <p:nvPr/>
        </p:nvPicPr>
        <p:blipFill>
          <a:blip r:embed="rId2"/>
          <a:stretch>
            <a:fillRect/>
          </a:stretch>
        </p:blipFill>
        <p:spPr>
          <a:xfrm>
            <a:off x="7240320" y="0"/>
            <a:ext cx="1903680" cy="763588"/>
          </a:xfrm>
          <a:prstGeom prst="rect">
            <a:avLst/>
          </a:prstGeom>
          <a:ln w="12700">
            <a:miter lim="400000"/>
          </a:ln>
        </p:spPr>
      </p:pic>
      <p:sp>
        <p:nvSpPr>
          <p:cNvPr id="15" name="Номер слайда"/>
          <p:cNvSpPr txBox="1">
            <a:spLocks noGrp="1"/>
          </p:cNvSpPr>
          <p:nvPr>
            <p:ph type="sldNum" sz="quarter" idx="2"/>
          </p:nvPr>
        </p:nvSpPr>
        <p:spPr>
          <a:xfrm>
            <a:off x="8550921" y="4612883"/>
            <a:ext cx="284372" cy="280800"/>
          </a:xfrm>
          <a:prstGeom prst="rect">
            <a:avLst/>
          </a:prstGeom>
        </p:spPr>
        <p:txBody>
          <a:bodyPr/>
          <a:lstStyle>
            <a:lvl1pPr algn="ctr">
              <a:defRPr>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2_Титульный слайд">
    <p:spTree>
      <p:nvGrpSpPr>
        <p:cNvPr id="1" name=""/>
        <p:cNvGrpSpPr/>
        <p:nvPr/>
      </p:nvGrpSpPr>
      <p:grpSpPr>
        <a:xfrm>
          <a:off x="0" y="0"/>
          <a:ext cx="0" cy="0"/>
          <a:chOff x="0" y="0"/>
          <a:chExt cx="0" cy="0"/>
        </a:xfrm>
      </p:grpSpPr>
      <p:sp>
        <p:nvSpPr>
          <p:cNvPr id="22" name="Уровень текста 1…"/>
          <p:cNvSpPr txBox="1">
            <a:spLocks noGrp="1"/>
          </p:cNvSpPr>
          <p:nvPr>
            <p:ph type="body" sz="quarter" idx="1"/>
          </p:nvPr>
        </p:nvSpPr>
        <p:spPr>
          <a:xfrm>
            <a:off x="723650" y="1751899"/>
            <a:ext cx="4228360" cy="1241426"/>
          </a:xfrm>
          <a:prstGeom prst="rect">
            <a:avLst/>
          </a:prstGeom>
        </p:spPr>
        <p:txBody>
          <a:bodyPr/>
          <a:lstStyle>
            <a:lvl1pPr marL="285750" indent="-285750"/>
            <a:lvl2pPr marL="0" indent="457200">
              <a:buSzTx/>
              <a:buNone/>
            </a:lvl2pPr>
            <a:lvl3pPr marL="0" indent="914400">
              <a:buSzTx/>
              <a:buNone/>
            </a:lvl3pPr>
            <a:lvl4pPr marL="0" indent="1371600">
              <a:buSzTx/>
              <a:buNone/>
            </a:lvl4pPr>
            <a:lvl5pPr marL="0" indent="1828800">
              <a:buSzTx/>
              <a:buNone/>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3" name="Текст заголовка"/>
          <p:cNvSpPr txBox="1">
            <a:spLocks noGrp="1"/>
          </p:cNvSpPr>
          <p:nvPr>
            <p:ph type="title"/>
          </p:nvPr>
        </p:nvSpPr>
        <p:spPr>
          <a:xfrm>
            <a:off x="719137" y="452042"/>
            <a:ext cx="6138864" cy="1183076"/>
          </a:xfrm>
          <a:prstGeom prst="rect">
            <a:avLst/>
          </a:prstGeom>
        </p:spPr>
        <p:txBody>
          <a:bodyPr lIns="91424" tIns="91424" rIns="91424" bIns="91424" anchor="b"/>
          <a:lstStyle/>
          <a:p>
            <a:r>
              <a:t>Текст заголовка</a:t>
            </a:r>
          </a:p>
        </p:txBody>
      </p:sp>
      <p:sp>
        <p:nvSpPr>
          <p:cNvPr id="24" name="Номер слайда"/>
          <p:cNvSpPr txBox="1">
            <a:spLocks noGrp="1"/>
          </p:cNvSpPr>
          <p:nvPr>
            <p:ph type="sldNum" sz="quarter" idx="2"/>
          </p:nvPr>
        </p:nvSpPr>
        <p:spPr>
          <a:xfrm>
            <a:off x="8550921" y="4612883"/>
            <a:ext cx="284372" cy="280800"/>
          </a:xfrm>
          <a:prstGeom prst="rect">
            <a:avLst/>
          </a:prstGeom>
        </p:spPr>
        <p:txBody>
          <a:bodyPr/>
          <a:lstStyle>
            <a:lvl1pPr algn="ctr">
              <a:defRPr>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1_Титульный слайд">
    <p:spTree>
      <p:nvGrpSpPr>
        <p:cNvPr id="1" name=""/>
        <p:cNvGrpSpPr/>
        <p:nvPr/>
      </p:nvGrpSpPr>
      <p:grpSpPr>
        <a:xfrm>
          <a:off x="0" y="0"/>
          <a:ext cx="0" cy="0"/>
          <a:chOff x="0" y="0"/>
          <a:chExt cx="0" cy="0"/>
        </a:xfrm>
      </p:grpSpPr>
      <p:sp>
        <p:nvSpPr>
          <p:cNvPr id="31" name="Текст заголовка"/>
          <p:cNvSpPr txBox="1">
            <a:spLocks noGrp="1"/>
          </p:cNvSpPr>
          <p:nvPr>
            <p:ph type="title"/>
          </p:nvPr>
        </p:nvSpPr>
        <p:spPr>
          <a:xfrm>
            <a:off x="0" y="2071769"/>
            <a:ext cx="9144000" cy="993776"/>
          </a:xfrm>
          <a:prstGeom prst="rect">
            <a:avLst/>
          </a:prstGeom>
        </p:spPr>
        <p:txBody>
          <a:bodyPr/>
          <a:lstStyle>
            <a:lvl1pPr algn="ctr"/>
          </a:lstStyle>
          <a:p>
            <a:r>
              <a:t>Текст заголовка</a:t>
            </a:r>
          </a:p>
        </p:txBody>
      </p:sp>
      <p:sp>
        <p:nvSpPr>
          <p:cNvPr id="32" name="Номер слайда"/>
          <p:cNvSpPr txBox="1">
            <a:spLocks noGrp="1"/>
          </p:cNvSpPr>
          <p:nvPr>
            <p:ph type="sldNum" sz="quarter" idx="2"/>
          </p:nvPr>
        </p:nvSpPr>
        <p:spPr>
          <a:xfrm>
            <a:off x="8550921" y="4612883"/>
            <a:ext cx="284372" cy="280800"/>
          </a:xfrm>
          <a:prstGeom prst="rect">
            <a:avLst/>
          </a:prstGeom>
        </p:spPr>
        <p:txBody>
          <a:bodyPr/>
          <a:lstStyle>
            <a:lvl1pPr algn="ctr">
              <a:defRPr>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3_Титульный слайд">
    <p:spTree>
      <p:nvGrpSpPr>
        <p:cNvPr id="1" name=""/>
        <p:cNvGrpSpPr/>
        <p:nvPr/>
      </p:nvGrpSpPr>
      <p:grpSpPr>
        <a:xfrm>
          <a:off x="0" y="0"/>
          <a:ext cx="0" cy="0"/>
          <a:chOff x="0" y="0"/>
          <a:chExt cx="0" cy="0"/>
        </a:xfrm>
      </p:grpSpPr>
      <p:sp>
        <p:nvSpPr>
          <p:cNvPr id="39" name="Прямоугольник 10"/>
          <p:cNvSpPr/>
          <p:nvPr/>
        </p:nvSpPr>
        <p:spPr>
          <a:xfrm>
            <a:off x="0" y="2939432"/>
            <a:ext cx="9155874" cy="2204068"/>
          </a:xfrm>
          <a:prstGeom prst="rect">
            <a:avLst/>
          </a:prstGeom>
          <a:solidFill>
            <a:srgbClr val="FCC450"/>
          </a:solidFill>
          <a:ln w="12700">
            <a:miter lim="400000"/>
          </a:ln>
        </p:spPr>
        <p:txBody>
          <a:bodyPr lIns="45719" rIns="45719" anchor="ctr"/>
          <a:lstStyle/>
          <a:p>
            <a:pPr algn="ctr">
              <a:defRPr>
                <a:solidFill>
                  <a:srgbClr val="FFFFFF"/>
                </a:solidFill>
              </a:defRPr>
            </a:pPr>
            <a:endParaRPr/>
          </a:p>
        </p:txBody>
      </p:sp>
      <p:sp>
        <p:nvSpPr>
          <p:cNvPr id="40" name="Уровень текста 1…"/>
          <p:cNvSpPr txBox="1">
            <a:spLocks noGrp="1"/>
          </p:cNvSpPr>
          <p:nvPr>
            <p:ph type="body" sz="quarter" idx="1"/>
          </p:nvPr>
        </p:nvSpPr>
        <p:spPr>
          <a:xfrm>
            <a:off x="723652" y="3253837"/>
            <a:ext cx="3598968" cy="1615044"/>
          </a:xfrm>
          <a:prstGeom prst="rect">
            <a:avLst/>
          </a:prstGeom>
        </p:spPr>
        <p:txBody>
          <a:bodyPr/>
          <a:lstStyle>
            <a:lvl1pPr marL="0" indent="0">
              <a:buSzTx/>
              <a:buFontTx/>
              <a:buNone/>
              <a:defRPr sz="2400"/>
            </a:lvl1pPr>
            <a:lvl2pPr marL="0" indent="457200">
              <a:buSzTx/>
              <a:buFontTx/>
              <a:buNone/>
              <a:defRPr sz="2400"/>
            </a:lvl2pPr>
            <a:lvl3pPr marL="0" indent="914400">
              <a:buSzTx/>
              <a:buFontTx/>
              <a:buNone/>
              <a:defRPr sz="2400"/>
            </a:lvl3pPr>
            <a:lvl4pPr marL="0" indent="1371600">
              <a:buSzTx/>
              <a:buFontTx/>
              <a:buNone/>
              <a:defRPr sz="2400"/>
            </a:lvl4pPr>
            <a:lvl5pPr marL="0" indent="1828800">
              <a:buSzTx/>
              <a:buFontTx/>
              <a:buNone/>
              <a:defRPr sz="24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1" name="Подзаголовок 2"/>
          <p:cNvSpPr txBox="1"/>
          <p:nvPr/>
        </p:nvSpPr>
        <p:spPr>
          <a:xfrm>
            <a:off x="4619499" y="3253837"/>
            <a:ext cx="3871356" cy="16150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nSpc>
                <a:spcPct val="90000"/>
              </a:lnSpc>
              <a:spcBef>
                <a:spcPts val="1000"/>
              </a:spcBef>
              <a:defRPr sz="2400"/>
            </a:lvl1pPr>
          </a:lstStyle>
          <a:p>
            <a:r>
              <a:t>Образец подзаголовка</a:t>
            </a:r>
          </a:p>
        </p:txBody>
      </p:sp>
      <p:pic>
        <p:nvPicPr>
          <p:cNvPr id="42" name="Рисунок 6" descr="Рисунок 6"/>
          <p:cNvPicPr>
            <a:picLocks noChangeAspect="1"/>
          </p:cNvPicPr>
          <p:nvPr/>
        </p:nvPicPr>
        <p:blipFill>
          <a:blip r:embed="rId2"/>
          <a:stretch>
            <a:fillRect/>
          </a:stretch>
        </p:blipFill>
        <p:spPr>
          <a:xfrm>
            <a:off x="2638698" y="747901"/>
            <a:ext cx="3878480" cy="1555701"/>
          </a:xfrm>
          <a:prstGeom prst="rect">
            <a:avLst/>
          </a:prstGeom>
          <a:ln w="12700">
            <a:miter lim="400000"/>
          </a:ln>
        </p:spPr>
      </p:pic>
      <p:sp>
        <p:nvSpPr>
          <p:cNvPr id="43" name="Номер слайда"/>
          <p:cNvSpPr txBox="1">
            <a:spLocks noGrp="1"/>
          </p:cNvSpPr>
          <p:nvPr>
            <p:ph type="sldNum" sz="quarter" idx="2"/>
          </p:nvPr>
        </p:nvSpPr>
        <p:spPr>
          <a:xfrm>
            <a:off x="8550921" y="4612883"/>
            <a:ext cx="284372" cy="280800"/>
          </a:xfrm>
          <a:prstGeom prst="rect">
            <a:avLst/>
          </a:prstGeom>
        </p:spPr>
        <p:txBody>
          <a:bodyPr/>
          <a:lstStyle>
            <a:lvl1pPr algn="ctr">
              <a:defRPr>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Пустой слайд">
    <p:spTree>
      <p:nvGrpSpPr>
        <p:cNvPr id="1" name=""/>
        <p:cNvGrpSpPr/>
        <p:nvPr/>
      </p:nvGrpSpPr>
      <p:grpSpPr>
        <a:xfrm>
          <a:off x="0" y="0"/>
          <a:ext cx="0" cy="0"/>
          <a:chOff x="0" y="0"/>
          <a:chExt cx="0" cy="0"/>
        </a:xfrm>
      </p:grpSpPr>
      <p:sp>
        <p:nvSpPr>
          <p:cNvPr id="50"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Титульный слайд">
    <p:spTree>
      <p:nvGrpSpPr>
        <p:cNvPr id="1" name=""/>
        <p:cNvGrpSpPr/>
        <p:nvPr/>
      </p:nvGrpSpPr>
      <p:grpSpPr>
        <a:xfrm>
          <a:off x="0" y="0"/>
          <a:ext cx="0" cy="0"/>
          <a:chOff x="0" y="0"/>
          <a:chExt cx="0" cy="0"/>
        </a:xfrm>
      </p:grpSpPr>
      <p:sp>
        <p:nvSpPr>
          <p:cNvPr id="57" name="Уровень текста 1…"/>
          <p:cNvSpPr txBox="1">
            <a:spLocks noGrp="1"/>
          </p:cNvSpPr>
          <p:nvPr>
            <p:ph type="body" sz="quarter" idx="1"/>
          </p:nvPr>
        </p:nvSpPr>
        <p:spPr>
          <a:xfrm>
            <a:off x="723652" y="2939432"/>
            <a:ext cx="3872101" cy="1241426"/>
          </a:xfrm>
          <a:prstGeom prst="rect">
            <a:avLst/>
          </a:prstGeom>
        </p:spPr>
        <p:txBody>
          <a:bodyPr/>
          <a:lstStyle>
            <a:lvl1pPr marL="0" indent="0">
              <a:buSzTx/>
              <a:buFontTx/>
              <a:buNone/>
              <a:defRPr sz="2400"/>
            </a:lvl1pPr>
            <a:lvl2pPr marL="0" indent="457200">
              <a:buSzTx/>
              <a:buFontTx/>
              <a:buNone/>
              <a:defRPr sz="2400"/>
            </a:lvl2pPr>
            <a:lvl3pPr marL="0" indent="914400">
              <a:buSzTx/>
              <a:buFontTx/>
              <a:buNone/>
              <a:defRPr sz="2400"/>
            </a:lvl3pPr>
            <a:lvl4pPr marL="0" indent="1371600">
              <a:buSzTx/>
              <a:buFontTx/>
              <a:buNone/>
              <a:defRPr sz="2400"/>
            </a:lvl4pPr>
            <a:lvl5pPr marL="0" indent="1828800">
              <a:buSzTx/>
              <a:buFontTx/>
              <a:buNone/>
              <a:defRPr sz="24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58" name="Текст заголовка"/>
          <p:cNvSpPr txBox="1">
            <a:spLocks noGrp="1"/>
          </p:cNvSpPr>
          <p:nvPr>
            <p:ph type="title"/>
          </p:nvPr>
        </p:nvSpPr>
        <p:spPr>
          <a:xfrm>
            <a:off x="719139" y="950026"/>
            <a:ext cx="3876612" cy="1711759"/>
          </a:xfrm>
          <a:prstGeom prst="rect">
            <a:avLst/>
          </a:prstGeom>
        </p:spPr>
        <p:txBody>
          <a:bodyPr/>
          <a:lstStyle>
            <a:lvl1pPr>
              <a:defRPr>
                <a:solidFill>
                  <a:srgbClr val="000000"/>
                </a:solidFill>
              </a:defRPr>
            </a:lvl1pPr>
          </a:lstStyle>
          <a:p>
            <a:r>
              <a:t>Текст заголовка</a:t>
            </a:r>
          </a:p>
        </p:txBody>
      </p:sp>
      <p:sp>
        <p:nvSpPr>
          <p:cNvPr id="59" name="Номер слайда"/>
          <p:cNvSpPr txBox="1">
            <a:spLocks noGrp="1"/>
          </p:cNvSpPr>
          <p:nvPr>
            <p:ph type="sldNum" sz="quarter" idx="2"/>
          </p:nvPr>
        </p:nvSpPr>
        <p:spPr>
          <a:xfrm>
            <a:off x="8550921" y="4612883"/>
            <a:ext cx="284372" cy="280800"/>
          </a:xfrm>
          <a:prstGeom prst="rect">
            <a:avLst/>
          </a:prstGeom>
        </p:spPr>
        <p:txBody>
          <a:bodyPr/>
          <a:lstStyle>
            <a:lvl1pPr algn="ctr">
              <a:defRPr>
                <a:latin typeface="Calibri"/>
                <a:ea typeface="Calibri"/>
                <a:cs typeface="Calibri"/>
                <a:sym typeface="Calibri"/>
              </a:defRPr>
            </a:lvl1pPr>
          </a:lstStyle>
          <a:p>
            <a:fld id="{86CB4B4D-7CA3-9044-876B-883B54F8677D}" type="slidenum">
              <a:t>‹#›</a:t>
            </a:fld>
            <a:endParaRPr/>
          </a:p>
        </p:txBody>
      </p:sp>
      <p:pic>
        <p:nvPicPr>
          <p:cNvPr id="60" name="Рисунок 1" descr="Рисунок 1"/>
          <p:cNvPicPr>
            <a:picLocks noChangeAspect="1"/>
          </p:cNvPicPr>
          <p:nvPr/>
        </p:nvPicPr>
        <p:blipFill>
          <a:blip r:embed="rId2"/>
          <a:stretch>
            <a:fillRect/>
          </a:stretch>
        </p:blipFill>
        <p:spPr>
          <a:xfrm>
            <a:off x="7595920" y="-977900"/>
            <a:ext cx="1903680" cy="763588"/>
          </a:xfrm>
          <a:prstGeom prst="rect">
            <a:avLst/>
          </a:prstGeom>
          <a:ln w="12700">
            <a:miter lim="400000"/>
          </a:ln>
        </p:spPr>
      </p:pic>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Текст заголовка"/>
          <p:cNvSpPr txBox="1">
            <a:spLocks noGrp="1"/>
          </p:cNvSpPr>
          <p:nvPr>
            <p:ph type="title"/>
          </p:nvPr>
        </p:nvSpPr>
        <p:spPr>
          <a:xfrm>
            <a:off x="457200" y="69056"/>
            <a:ext cx="8229600" cy="11310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Текст заголовка</a:t>
            </a:r>
          </a:p>
        </p:txBody>
      </p:sp>
      <p:sp>
        <p:nvSpPr>
          <p:cNvPr id="3" name="Уровень текста 1…"/>
          <p:cNvSpPr txBox="1">
            <a:spLocks noGrp="1"/>
          </p:cNvSpPr>
          <p:nvPr>
            <p:ph type="body" idx="1"/>
          </p:nvPr>
        </p:nvSpPr>
        <p:spPr>
          <a:xfrm>
            <a:off x="457200" y="1200150"/>
            <a:ext cx="8229600" cy="39433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 name="Номер слайда"/>
          <p:cNvSpPr txBox="1">
            <a:spLocks noGrp="1"/>
          </p:cNvSpPr>
          <p:nvPr>
            <p:ph type="sldNum" sz="quarter" idx="2"/>
          </p:nvPr>
        </p:nvSpPr>
        <p:spPr>
          <a:xfrm>
            <a:off x="6553200" y="4767262"/>
            <a:ext cx="301908" cy="288825"/>
          </a:xfrm>
          <a:prstGeom prst="rect">
            <a:avLst/>
          </a:prstGeom>
          <a:ln w="12700">
            <a:miter lim="400000"/>
          </a:ln>
        </p:spPr>
        <p:txBody>
          <a:bodyPr wrap="none" lIns="45719" rIns="45719">
            <a:spAutoFit/>
          </a:bodyPr>
          <a:lstStyle>
            <a:lvl1pPr>
              <a:defRPr>
                <a:latin typeface="+mn-lt"/>
                <a:ea typeface="+mn-ea"/>
                <a:cs typeface="+mn-cs"/>
                <a:sym typeface="Aria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E86859"/>
          </a:solidFill>
          <a:uFillTx/>
          <a:latin typeface="Calibri"/>
          <a:ea typeface="Calibri"/>
          <a:cs typeface="Calibri"/>
          <a:sym typeface="Calibri"/>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E86859"/>
          </a:solidFill>
          <a:uFillTx/>
          <a:latin typeface="Calibri"/>
          <a:ea typeface="Calibri"/>
          <a:cs typeface="Calibri"/>
          <a:sym typeface="Calibri"/>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E86859"/>
          </a:solidFill>
          <a:uFillTx/>
          <a:latin typeface="Calibri"/>
          <a:ea typeface="Calibri"/>
          <a:cs typeface="Calibri"/>
          <a:sym typeface="Calibri"/>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E86859"/>
          </a:solidFill>
          <a:uFillTx/>
          <a:latin typeface="Calibri"/>
          <a:ea typeface="Calibri"/>
          <a:cs typeface="Calibri"/>
          <a:sym typeface="Calibri"/>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E86859"/>
          </a:solidFill>
          <a:uFillTx/>
          <a:latin typeface="Calibri"/>
          <a:ea typeface="Calibri"/>
          <a:cs typeface="Calibri"/>
          <a:sym typeface="Calibri"/>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E86859"/>
          </a:solidFill>
          <a:uFillTx/>
          <a:latin typeface="Calibri"/>
          <a:ea typeface="Calibri"/>
          <a:cs typeface="Calibri"/>
          <a:sym typeface="Calibri"/>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E86859"/>
          </a:solidFill>
          <a:uFillTx/>
          <a:latin typeface="Calibri"/>
          <a:ea typeface="Calibri"/>
          <a:cs typeface="Calibri"/>
          <a:sym typeface="Calibri"/>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E86859"/>
          </a:solidFill>
          <a:uFillTx/>
          <a:latin typeface="Calibri"/>
          <a:ea typeface="Calibri"/>
          <a:cs typeface="Calibri"/>
          <a:sym typeface="Calibri"/>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E86859"/>
          </a:solidFill>
          <a:uFillTx/>
          <a:latin typeface="Calibri"/>
          <a:ea typeface="Calibri"/>
          <a:cs typeface="Calibri"/>
          <a:sym typeface="Calibri"/>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1800" b="0" i="0" u="none" strike="noStrike" cap="none" spc="0" baseline="0">
          <a:solidFill>
            <a:srgbClr val="000000"/>
          </a:solidFill>
          <a:uFillTx/>
          <a:latin typeface="Calibri"/>
          <a:ea typeface="Calibri"/>
          <a:cs typeface="Calibri"/>
          <a:sym typeface="Calibri"/>
        </a:defRPr>
      </a:lvl1pPr>
      <a:lvl2pPr marL="628650" marR="0" indent="-171450" algn="l" defTabSz="914400" rtl="0" latinLnBrk="0">
        <a:lnSpc>
          <a:spcPct val="90000"/>
        </a:lnSpc>
        <a:spcBef>
          <a:spcPts val="1000"/>
        </a:spcBef>
        <a:spcAft>
          <a:spcPts val="0"/>
        </a:spcAft>
        <a:buClrTx/>
        <a:buSzPct val="100000"/>
        <a:buFont typeface="Arial"/>
        <a:buChar char="•"/>
        <a:tabLst/>
        <a:defRPr sz="1800" b="0" i="0" u="none" strike="noStrike" cap="none" spc="0" baseline="0">
          <a:solidFill>
            <a:srgbClr val="000000"/>
          </a:solidFill>
          <a:uFillTx/>
          <a:latin typeface="Calibri"/>
          <a:ea typeface="Calibri"/>
          <a:cs typeface="Calibri"/>
          <a:sym typeface="Calibri"/>
        </a:defRPr>
      </a:lvl2pPr>
      <a:lvl3pPr marL="1120139" marR="0" indent="-205739" algn="l" defTabSz="914400" rtl="0" latinLnBrk="0">
        <a:lnSpc>
          <a:spcPct val="90000"/>
        </a:lnSpc>
        <a:spcBef>
          <a:spcPts val="1000"/>
        </a:spcBef>
        <a:spcAft>
          <a:spcPts val="0"/>
        </a:spcAft>
        <a:buClrTx/>
        <a:buSzPct val="100000"/>
        <a:buFont typeface="Arial"/>
        <a:buChar char="•"/>
        <a:tabLst/>
        <a:defRPr sz="1800" b="0" i="0" u="none" strike="noStrike" cap="none" spc="0" baseline="0">
          <a:solidFill>
            <a:srgbClr val="000000"/>
          </a:solidFill>
          <a:uFillTx/>
          <a:latin typeface="Calibri"/>
          <a:ea typeface="Calibri"/>
          <a:cs typeface="Calibri"/>
          <a:sym typeface="Calibri"/>
        </a:defRPr>
      </a:lvl3pPr>
      <a:lvl4pPr marL="1600200" marR="0" indent="-228600" algn="l" defTabSz="914400" rtl="0" latinLnBrk="0">
        <a:lnSpc>
          <a:spcPct val="90000"/>
        </a:lnSpc>
        <a:spcBef>
          <a:spcPts val="1000"/>
        </a:spcBef>
        <a:spcAft>
          <a:spcPts val="0"/>
        </a:spcAft>
        <a:buClrTx/>
        <a:buSzPct val="100000"/>
        <a:buFont typeface="Arial"/>
        <a:buChar char="•"/>
        <a:tabLst/>
        <a:defRPr sz="1800" b="0" i="0" u="none" strike="noStrike" cap="none" spc="0" baseline="0">
          <a:solidFill>
            <a:srgbClr val="000000"/>
          </a:solidFill>
          <a:uFillTx/>
          <a:latin typeface="Calibri"/>
          <a:ea typeface="Calibri"/>
          <a:cs typeface="Calibri"/>
          <a:sym typeface="Calibri"/>
        </a:defRPr>
      </a:lvl4pPr>
      <a:lvl5pPr marL="2057400" marR="0" indent="-228600" algn="l" defTabSz="914400" rtl="0" latinLnBrk="0">
        <a:lnSpc>
          <a:spcPct val="90000"/>
        </a:lnSpc>
        <a:spcBef>
          <a:spcPts val="1000"/>
        </a:spcBef>
        <a:spcAft>
          <a:spcPts val="0"/>
        </a:spcAft>
        <a:buClrTx/>
        <a:buSzPct val="100000"/>
        <a:buFont typeface="Arial"/>
        <a:buChar char="•"/>
        <a:tabLst/>
        <a:defRPr sz="1800" b="0" i="0" u="none" strike="noStrike" cap="none" spc="0" baseline="0">
          <a:solidFill>
            <a:srgbClr val="000000"/>
          </a:solidFill>
          <a:uFillTx/>
          <a:latin typeface="Calibri"/>
          <a:ea typeface="Calibri"/>
          <a:cs typeface="Calibri"/>
          <a:sym typeface="Calibri"/>
        </a:defRPr>
      </a:lvl5pPr>
      <a:lvl6pPr marL="2514600" marR="0" indent="-228600" algn="l" defTabSz="914400" rtl="0" latinLnBrk="0">
        <a:lnSpc>
          <a:spcPct val="90000"/>
        </a:lnSpc>
        <a:spcBef>
          <a:spcPts val="1000"/>
        </a:spcBef>
        <a:spcAft>
          <a:spcPts val="0"/>
        </a:spcAft>
        <a:buClrTx/>
        <a:buSzPct val="100000"/>
        <a:buFont typeface="Arial"/>
        <a:buChar char="•"/>
        <a:tabLst/>
        <a:defRPr sz="1800" b="0" i="0" u="none" strike="noStrike" cap="none" spc="0" baseline="0">
          <a:solidFill>
            <a:srgbClr val="000000"/>
          </a:solidFill>
          <a:uFillTx/>
          <a:latin typeface="Calibri"/>
          <a:ea typeface="Calibri"/>
          <a:cs typeface="Calibri"/>
          <a:sym typeface="Calibri"/>
        </a:defRPr>
      </a:lvl6pPr>
      <a:lvl7pPr marL="2971800" marR="0" indent="-228600" algn="l" defTabSz="914400" rtl="0" latinLnBrk="0">
        <a:lnSpc>
          <a:spcPct val="90000"/>
        </a:lnSpc>
        <a:spcBef>
          <a:spcPts val="1000"/>
        </a:spcBef>
        <a:spcAft>
          <a:spcPts val="0"/>
        </a:spcAft>
        <a:buClrTx/>
        <a:buSzPct val="100000"/>
        <a:buFont typeface="Arial"/>
        <a:buChar char="•"/>
        <a:tabLst/>
        <a:defRPr sz="1800" b="0" i="0" u="none" strike="noStrike" cap="none" spc="0" baseline="0">
          <a:solidFill>
            <a:srgbClr val="000000"/>
          </a:solidFill>
          <a:uFillTx/>
          <a:latin typeface="Calibri"/>
          <a:ea typeface="Calibri"/>
          <a:cs typeface="Calibri"/>
          <a:sym typeface="Calibri"/>
        </a:defRPr>
      </a:lvl7pPr>
      <a:lvl8pPr marL="3429000" marR="0" indent="-228600" algn="l" defTabSz="914400" rtl="0" latinLnBrk="0">
        <a:lnSpc>
          <a:spcPct val="90000"/>
        </a:lnSpc>
        <a:spcBef>
          <a:spcPts val="1000"/>
        </a:spcBef>
        <a:spcAft>
          <a:spcPts val="0"/>
        </a:spcAft>
        <a:buClrTx/>
        <a:buSzPct val="100000"/>
        <a:buFont typeface="Arial"/>
        <a:buChar char="•"/>
        <a:tabLst/>
        <a:defRPr sz="1800" b="0" i="0" u="none" strike="noStrike" cap="none" spc="0" baseline="0">
          <a:solidFill>
            <a:srgbClr val="000000"/>
          </a:solidFill>
          <a:uFillTx/>
          <a:latin typeface="Calibri"/>
          <a:ea typeface="Calibri"/>
          <a:cs typeface="Calibri"/>
          <a:sym typeface="Calibri"/>
        </a:defRPr>
      </a:lvl8pPr>
      <a:lvl9pPr marL="3886200" marR="0" indent="-228600" algn="l" defTabSz="914400" rtl="0" latinLnBrk="0">
        <a:lnSpc>
          <a:spcPct val="90000"/>
        </a:lnSpc>
        <a:spcBef>
          <a:spcPts val="1000"/>
        </a:spcBef>
        <a:spcAft>
          <a:spcPts val="0"/>
        </a:spcAft>
        <a:buClrTx/>
        <a:buSzPct val="100000"/>
        <a:buFont typeface="Arial"/>
        <a:buChar char="•"/>
        <a:tabLst/>
        <a:defRPr sz="1800" b="0" i="0" u="none" strike="noStrike" cap="none" spc="0" baseline="0">
          <a:solidFill>
            <a:srgbClr val="000000"/>
          </a:solidFill>
          <a:uFillTx/>
          <a:latin typeface="Calibri"/>
          <a:ea typeface="Calibri"/>
          <a:cs typeface="Calibri"/>
          <a:sym typeface="Calibri"/>
        </a:defRPr>
      </a:lvl9pPr>
    </p:bodyStyle>
    <p:otherStyle>
      <a:lvl1pPr marL="0" marR="0" indent="0" algn="l"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1pPr>
      <a:lvl2pPr marL="0" marR="0" indent="0" algn="l"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2pPr>
      <a:lvl3pPr marL="0" marR="0" indent="0" algn="l"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3pPr>
      <a:lvl4pPr marL="0" marR="0" indent="0" algn="l"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4pPr>
      <a:lvl5pPr marL="0" marR="0" indent="0" algn="l"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5pPr>
      <a:lvl6pPr marL="0" marR="0" indent="0" algn="l"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6pPr>
      <a:lvl7pPr marL="0" marR="0" indent="0" algn="l"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7pPr>
      <a:lvl8pPr marL="0" marR="0" indent="0" algn="l"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8pPr>
      <a:lvl9pPr marL="0" marR="0" indent="0" algn="l"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hyperlink" Target="https://play.google.com/store/apps/details?id=ru.finassist" TargetMode="External"/><Relationship Id="rId4" Type="http://schemas.openxmlformats.org/officeDocument/2006/relationships/hyperlink" Target="https://apps.apple.com/us/app/id1438012805"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tif"/><Relationship Id="rId2" Type="http://schemas.openxmlformats.org/officeDocument/2006/relationships/image" Target="../media/image5.tif"/><Relationship Id="rId1" Type="http://schemas.openxmlformats.org/officeDocument/2006/relationships/slideLayout" Target="../slideLayouts/slideLayout2.xml"/><Relationship Id="rId6" Type="http://schemas.openxmlformats.org/officeDocument/2006/relationships/image" Target="../media/image9.tif"/><Relationship Id="rId5" Type="http://schemas.openxmlformats.org/officeDocument/2006/relationships/image" Target="../media/image8.tif"/><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Прямоугольник"/>
          <p:cNvSpPr/>
          <p:nvPr/>
        </p:nvSpPr>
        <p:spPr>
          <a:xfrm>
            <a:off x="0" y="-6350"/>
            <a:ext cx="9144000" cy="5156200"/>
          </a:xfrm>
          <a:prstGeom prst="rect">
            <a:avLst/>
          </a:prstGeom>
          <a:solidFill>
            <a:srgbClr val="B394EC"/>
          </a:solidFill>
          <a:ln w="12700">
            <a:miter lim="400000"/>
          </a:ln>
        </p:spPr>
        <p:txBody>
          <a:bodyPr lIns="45719" rIns="45719" anchor="ctr"/>
          <a:lstStyle/>
          <a:p>
            <a:endParaRPr/>
          </a:p>
        </p:txBody>
      </p:sp>
      <p:sp>
        <p:nvSpPr>
          <p:cNvPr id="70" name="Фигура"/>
          <p:cNvSpPr/>
          <p:nvPr/>
        </p:nvSpPr>
        <p:spPr>
          <a:xfrm>
            <a:off x="-16992" y="3739257"/>
            <a:ext cx="9177984" cy="2800823"/>
          </a:xfrm>
          <a:custGeom>
            <a:avLst/>
            <a:gdLst/>
            <a:ahLst/>
            <a:cxnLst>
              <a:cxn ang="0">
                <a:pos x="wd2" y="hd2"/>
              </a:cxn>
              <a:cxn ang="5400000">
                <a:pos x="wd2" y="hd2"/>
              </a:cxn>
              <a:cxn ang="10800000">
                <a:pos x="wd2" y="hd2"/>
              </a:cxn>
              <a:cxn ang="16200000">
                <a:pos x="wd2" y="hd2"/>
              </a:cxn>
            </a:cxnLst>
            <a:rect l="0" t="0" r="r" b="b"/>
            <a:pathLst>
              <a:path w="21600" h="21600" extrusionOk="0">
                <a:moveTo>
                  <a:pt x="0" y="10845"/>
                </a:moveTo>
                <a:lnTo>
                  <a:pt x="21600" y="0"/>
                </a:lnTo>
                <a:lnTo>
                  <a:pt x="21534" y="21600"/>
                </a:lnTo>
                <a:lnTo>
                  <a:pt x="17" y="21556"/>
                </a:lnTo>
                <a:lnTo>
                  <a:pt x="0" y="10845"/>
                </a:lnTo>
                <a:close/>
              </a:path>
            </a:pathLst>
          </a:custGeom>
          <a:solidFill>
            <a:srgbClr val="9D78F1"/>
          </a:solidFill>
          <a:ln w="12700">
            <a:miter lim="400000"/>
          </a:ln>
        </p:spPr>
        <p:txBody>
          <a:bodyPr lIns="45719" rIns="45719"/>
          <a:lstStyle/>
          <a:p>
            <a:endParaRPr/>
          </a:p>
        </p:txBody>
      </p:sp>
      <p:sp>
        <p:nvSpPr>
          <p:cNvPr id="71" name="Shape 54"/>
          <p:cNvSpPr txBox="1">
            <a:spLocks noGrp="1"/>
          </p:cNvSpPr>
          <p:nvPr>
            <p:ph type="title"/>
          </p:nvPr>
        </p:nvSpPr>
        <p:spPr>
          <a:xfrm>
            <a:off x="935825" y="1833405"/>
            <a:ext cx="3920212" cy="1640046"/>
          </a:xfrm>
          <a:prstGeom prst="rect">
            <a:avLst/>
          </a:prstGeom>
        </p:spPr>
        <p:txBody>
          <a:bodyPr lIns="91424" tIns="91424" rIns="91424" bIns="91424" anchor="b"/>
          <a:lstStyle/>
          <a:p>
            <a:pPr>
              <a:lnSpc>
                <a:spcPct val="100000"/>
              </a:lnSpc>
              <a:spcBef>
                <a:spcPts val="300"/>
              </a:spcBef>
              <a:defRPr>
                <a:latin typeface="Proxima Nova Extrabold"/>
                <a:ea typeface="Proxima Nova Extrabold"/>
                <a:cs typeface="Proxima Nova Extrabold"/>
                <a:sym typeface="Proxima Nova Extrabold"/>
              </a:defRPr>
            </a:pPr>
            <a:r>
              <a:t>КРЕДИТЫ </a:t>
            </a:r>
            <a:br/>
            <a:r>
              <a:t>И ЗАЙМЫ</a:t>
            </a:r>
          </a:p>
        </p:txBody>
      </p:sp>
      <p:sp>
        <p:nvSpPr>
          <p:cNvPr id="72" name="Сгруппировать"/>
          <p:cNvSpPr/>
          <p:nvPr/>
        </p:nvSpPr>
        <p:spPr>
          <a:xfrm>
            <a:off x="4619388" y="678286"/>
            <a:ext cx="4128084" cy="4128084"/>
          </a:xfrm>
          <a:prstGeom prst="ellipse">
            <a:avLst/>
          </a:prstGeom>
          <a:solidFill>
            <a:srgbClr val="FFFFFF"/>
          </a:solidFill>
          <a:ln w="12700">
            <a:miter lim="400000"/>
          </a:ln>
        </p:spPr>
        <p:txBody>
          <a:bodyPr lIns="45719" rIns="45719" anchor="ctr"/>
          <a:lstStyle/>
          <a:p>
            <a:endParaRPr/>
          </a:p>
        </p:txBody>
      </p:sp>
      <p:sp>
        <p:nvSpPr>
          <p:cNvPr id="73" name="Кружок"/>
          <p:cNvSpPr/>
          <p:nvPr/>
        </p:nvSpPr>
        <p:spPr>
          <a:xfrm>
            <a:off x="4420468" y="824259"/>
            <a:ext cx="1276723" cy="1276723"/>
          </a:xfrm>
          <a:prstGeom prst="ellipse">
            <a:avLst/>
          </a:prstGeom>
          <a:solidFill>
            <a:srgbClr val="FFFFFF"/>
          </a:solidFill>
          <a:ln w="12700">
            <a:miter lim="400000"/>
          </a:ln>
        </p:spPr>
        <p:txBody>
          <a:bodyPr lIns="45719" rIns="45719" anchor="ctr"/>
          <a:lstStyle/>
          <a:p>
            <a:endParaRPr/>
          </a:p>
        </p:txBody>
      </p:sp>
      <p:sp>
        <p:nvSpPr>
          <p:cNvPr id="74" name="Кружок"/>
          <p:cNvSpPr/>
          <p:nvPr/>
        </p:nvSpPr>
        <p:spPr>
          <a:xfrm>
            <a:off x="5237991" y="124828"/>
            <a:ext cx="598417" cy="598417"/>
          </a:xfrm>
          <a:prstGeom prst="ellipse">
            <a:avLst/>
          </a:prstGeom>
          <a:solidFill>
            <a:srgbClr val="FFFFFF"/>
          </a:solidFill>
          <a:ln w="12700">
            <a:miter lim="400000"/>
          </a:ln>
        </p:spPr>
        <p:txBody>
          <a:bodyPr lIns="45719" rIns="45719" anchor="ctr"/>
          <a:lstStyle/>
          <a:p>
            <a:endParaRPr/>
          </a:p>
        </p:txBody>
      </p:sp>
      <p:sp>
        <p:nvSpPr>
          <p:cNvPr id="75" name="Кружок"/>
          <p:cNvSpPr/>
          <p:nvPr/>
        </p:nvSpPr>
        <p:spPr>
          <a:xfrm>
            <a:off x="7022245" y="349134"/>
            <a:ext cx="2226975" cy="2226974"/>
          </a:xfrm>
          <a:prstGeom prst="ellipse">
            <a:avLst/>
          </a:prstGeom>
          <a:solidFill>
            <a:srgbClr val="FFFFFF"/>
          </a:solidFill>
          <a:ln w="12700">
            <a:miter lim="400000"/>
          </a:ln>
        </p:spPr>
        <p:txBody>
          <a:bodyPr lIns="45719" rIns="45719" anchor="ctr"/>
          <a:lstStyle/>
          <a:p>
            <a:endParaRPr/>
          </a:p>
        </p:txBody>
      </p:sp>
      <p:sp>
        <p:nvSpPr>
          <p:cNvPr id="76" name="Кружок"/>
          <p:cNvSpPr/>
          <p:nvPr/>
        </p:nvSpPr>
        <p:spPr>
          <a:xfrm>
            <a:off x="7906339" y="4039714"/>
            <a:ext cx="763588" cy="763588"/>
          </a:xfrm>
          <a:prstGeom prst="ellipse">
            <a:avLst/>
          </a:prstGeom>
          <a:solidFill>
            <a:srgbClr val="FFFFFF"/>
          </a:solidFill>
          <a:ln w="12700">
            <a:miter lim="400000"/>
          </a:ln>
        </p:spPr>
        <p:txBody>
          <a:bodyPr lIns="45719" rIns="45719" anchor="ctr"/>
          <a:lstStyle/>
          <a:p>
            <a:endParaRPr/>
          </a:p>
        </p:txBody>
      </p:sp>
      <p:sp>
        <p:nvSpPr>
          <p:cNvPr id="77" name="Кружок"/>
          <p:cNvSpPr/>
          <p:nvPr/>
        </p:nvSpPr>
        <p:spPr>
          <a:xfrm>
            <a:off x="4346902" y="3303071"/>
            <a:ext cx="1640046" cy="1640046"/>
          </a:xfrm>
          <a:prstGeom prst="ellipse">
            <a:avLst/>
          </a:prstGeom>
          <a:solidFill>
            <a:srgbClr val="FFFFFF"/>
          </a:solidFill>
          <a:ln w="12700">
            <a:miter lim="400000"/>
          </a:ln>
        </p:spPr>
        <p:txBody>
          <a:bodyPr lIns="45719" rIns="45719" anchor="ctr"/>
          <a:lstStyle/>
          <a:p>
            <a:endParaRPr/>
          </a:p>
        </p:txBody>
      </p:sp>
      <p:pic>
        <p:nvPicPr>
          <p:cNvPr id="78" name="Рисунок 2" descr="Рисунок 2"/>
          <p:cNvPicPr>
            <a:picLocks noChangeAspect="1"/>
          </p:cNvPicPr>
          <p:nvPr/>
        </p:nvPicPr>
        <p:blipFill>
          <a:blip r:embed="rId2"/>
          <a:stretch>
            <a:fillRect/>
          </a:stretch>
        </p:blipFill>
        <p:spPr>
          <a:xfrm>
            <a:off x="4555169" y="690986"/>
            <a:ext cx="4129522" cy="4128084"/>
          </a:xfrm>
          <a:prstGeom prst="rect">
            <a:avLst/>
          </a:prstGeom>
          <a:ln w="12700">
            <a:miter lim="400000"/>
          </a:ln>
        </p:spPr>
      </p:pic>
      <p:sp>
        <p:nvSpPr>
          <p:cNvPr id="79" name="Кружок"/>
          <p:cNvSpPr/>
          <p:nvPr/>
        </p:nvSpPr>
        <p:spPr>
          <a:xfrm>
            <a:off x="3702639" y="4662014"/>
            <a:ext cx="763588" cy="763588"/>
          </a:xfrm>
          <a:prstGeom prst="ellipse">
            <a:avLst/>
          </a:prstGeom>
          <a:solidFill>
            <a:srgbClr val="FFFFFF"/>
          </a:solidFill>
          <a:ln w="12700">
            <a:miter lim="400000"/>
          </a:ln>
        </p:spPr>
        <p:txBody>
          <a:bodyPr lIns="45719" rIns="45719" anchor="ctr"/>
          <a:lstStyle/>
          <a:p>
            <a:endParaRPr/>
          </a:p>
        </p:txBody>
      </p:sp>
      <p:grpSp>
        <p:nvGrpSpPr>
          <p:cNvPr id="82" name="Сгруппировать"/>
          <p:cNvGrpSpPr/>
          <p:nvPr/>
        </p:nvGrpSpPr>
        <p:grpSpPr>
          <a:xfrm>
            <a:off x="-34975" y="-35520"/>
            <a:ext cx="9391750" cy="1517597"/>
            <a:chOff x="0" y="0"/>
            <a:chExt cx="9391748" cy="1517595"/>
          </a:xfrm>
        </p:grpSpPr>
        <p:sp>
          <p:nvSpPr>
            <p:cNvPr id="80" name="Треугольник"/>
            <p:cNvSpPr/>
            <p:nvPr/>
          </p:nvSpPr>
          <p:spPr>
            <a:xfrm>
              <a:off x="0" y="0"/>
              <a:ext cx="9391749" cy="15175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 y="21600"/>
                  </a:lnTo>
                  <a:lnTo>
                    <a:pt x="21600" y="89"/>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pic>
          <p:nvPicPr>
            <p:cNvPr id="81" name="Изображение" descr="Изображение"/>
            <p:cNvPicPr>
              <a:picLocks noChangeAspect="1"/>
            </p:cNvPicPr>
            <p:nvPr/>
          </p:nvPicPr>
          <p:blipFill>
            <a:blip r:embed="rId3"/>
            <a:stretch>
              <a:fillRect/>
            </a:stretch>
          </p:blipFill>
          <p:spPr>
            <a:xfrm>
              <a:off x="811321" y="210780"/>
              <a:ext cx="3649976" cy="652646"/>
            </a:xfrm>
            <a:prstGeom prst="rect">
              <a:avLst/>
            </a:prstGeom>
            <a:ln w="12700" cap="flat">
              <a:noFill/>
              <a:miter lim="400000"/>
            </a:ln>
            <a:effectLst/>
          </p:spPr>
        </p:pic>
      </p:gr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 name="Прямоугольник"/>
          <p:cNvSpPr/>
          <p:nvPr/>
        </p:nvSpPr>
        <p:spPr>
          <a:xfrm>
            <a:off x="0" y="-6350"/>
            <a:ext cx="9144000" cy="5156200"/>
          </a:xfrm>
          <a:prstGeom prst="rect">
            <a:avLst/>
          </a:prstGeom>
          <a:solidFill>
            <a:srgbClr val="B394EC"/>
          </a:solidFill>
          <a:ln w="12700">
            <a:miter lim="400000"/>
          </a:ln>
        </p:spPr>
        <p:txBody>
          <a:bodyPr lIns="45719" rIns="45719" anchor="ctr"/>
          <a:lstStyle/>
          <a:p>
            <a:endParaRPr/>
          </a:p>
        </p:txBody>
      </p:sp>
      <p:sp>
        <p:nvSpPr>
          <p:cNvPr id="361" name="Shape 54"/>
          <p:cNvSpPr txBox="1">
            <a:spLocks noGrp="1"/>
          </p:cNvSpPr>
          <p:nvPr>
            <p:ph type="title"/>
          </p:nvPr>
        </p:nvSpPr>
        <p:spPr>
          <a:xfrm>
            <a:off x="770725" y="938927"/>
            <a:ext cx="4315202" cy="3606802"/>
          </a:xfrm>
          <a:prstGeom prst="rect">
            <a:avLst/>
          </a:prstGeom>
        </p:spPr>
        <p:txBody>
          <a:bodyPr lIns="91424" tIns="91424" rIns="91424" bIns="91424" anchor="b"/>
          <a:lstStyle/>
          <a:p>
            <a:pPr defTabSz="694944">
              <a:lnSpc>
                <a:spcPct val="100000"/>
              </a:lnSpc>
              <a:spcBef>
                <a:spcPts val="200"/>
              </a:spcBef>
              <a:defRPr sz="3343">
                <a:latin typeface="Proxima Nova Extrabold"/>
                <a:ea typeface="Proxima Nova Extrabold"/>
                <a:cs typeface="Proxima Nova Extrabold"/>
                <a:sym typeface="Proxima Nova Extrabold"/>
              </a:defRPr>
            </a:pPr>
            <a:r>
              <a:rPr dirty="0"/>
              <a:t>ВЫБЕРИТЕ ОДИН ИЛИ НЕСКОЛЬКО ПРАВИЛЬНЫХ ОТВЕТОВ ИЗ ПРЕДЛОЖЕННЫХ</a:t>
            </a:r>
            <a:br>
              <a:rPr dirty="0"/>
            </a:br>
            <a:endParaRPr dirty="0"/>
          </a:p>
        </p:txBody>
      </p:sp>
      <p:sp>
        <p:nvSpPr>
          <p:cNvPr id="362" name="Сгруппировать"/>
          <p:cNvSpPr/>
          <p:nvPr/>
        </p:nvSpPr>
        <p:spPr>
          <a:xfrm>
            <a:off x="5319822" y="1073921"/>
            <a:ext cx="3336815" cy="3336814"/>
          </a:xfrm>
          <a:prstGeom prst="ellipse">
            <a:avLst/>
          </a:prstGeom>
          <a:solidFill>
            <a:srgbClr val="FFFFFF"/>
          </a:solidFill>
          <a:ln w="12700">
            <a:miter lim="400000"/>
          </a:ln>
        </p:spPr>
        <p:txBody>
          <a:bodyPr lIns="45719" rIns="45719" anchor="ctr"/>
          <a:lstStyle/>
          <a:p>
            <a:endParaRPr/>
          </a:p>
        </p:txBody>
      </p:sp>
      <p:pic>
        <p:nvPicPr>
          <p:cNvPr id="363" name="Рисунок 7" descr="Рисунок 7"/>
          <p:cNvPicPr>
            <a:picLocks noChangeAspect="1"/>
          </p:cNvPicPr>
          <p:nvPr/>
        </p:nvPicPr>
        <p:blipFill>
          <a:blip r:embed="rId2"/>
          <a:stretch>
            <a:fillRect/>
          </a:stretch>
        </p:blipFill>
        <p:spPr>
          <a:xfrm>
            <a:off x="5660575" y="985021"/>
            <a:ext cx="2480774" cy="3336814"/>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circle/>
      </p:transition>
    </mc:Choice>
    <mc:Fallback xmlns:a14="http://schemas.microsoft.com/office/drawing/2010/main" xmlns:m="http://schemas.openxmlformats.org/officeDocument/2006/math"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Прямоугольник"/>
          <p:cNvSpPr/>
          <p:nvPr/>
        </p:nvSpPr>
        <p:spPr>
          <a:xfrm>
            <a:off x="0" y="-6350"/>
            <a:ext cx="9144000" cy="5156200"/>
          </a:xfrm>
          <a:prstGeom prst="rect">
            <a:avLst/>
          </a:prstGeom>
          <a:solidFill>
            <a:srgbClr val="B394EC"/>
          </a:solidFill>
          <a:ln w="12700">
            <a:miter lim="400000"/>
          </a:ln>
        </p:spPr>
        <p:txBody>
          <a:bodyPr lIns="45719" rIns="45719" anchor="ctr"/>
          <a:lstStyle/>
          <a:p>
            <a:endParaRPr/>
          </a:p>
        </p:txBody>
      </p:sp>
      <p:sp>
        <p:nvSpPr>
          <p:cNvPr id="370" name="Скругленный прямоугольник 5"/>
          <p:cNvSpPr/>
          <p:nvPr/>
        </p:nvSpPr>
        <p:spPr>
          <a:xfrm>
            <a:off x="1584079" y="2457326"/>
            <a:ext cx="5905781" cy="437514"/>
          </a:xfrm>
          <a:prstGeom prst="roundRect">
            <a:avLst>
              <a:gd name="adj" fmla="val 16667"/>
            </a:avLst>
          </a:prstGeom>
          <a:ln w="12700">
            <a:solidFill>
              <a:srgbClr val="FFFFFF"/>
            </a:solidFill>
            <a:miter/>
          </a:ln>
        </p:spPr>
        <p:txBody>
          <a:bodyPr lIns="45719" rIns="45719" anchor="ctr"/>
          <a:lstStyle/>
          <a:p>
            <a:pPr algn="ctr">
              <a:defRPr>
                <a:solidFill>
                  <a:srgbClr val="FFFFFF"/>
                </a:solidFill>
              </a:defRPr>
            </a:pPr>
            <a:endParaRPr/>
          </a:p>
        </p:txBody>
      </p:sp>
      <p:sp>
        <p:nvSpPr>
          <p:cNvPr id="371" name="TextBox 9"/>
          <p:cNvSpPr txBox="1"/>
          <p:nvPr/>
        </p:nvSpPr>
        <p:spPr>
          <a:xfrm>
            <a:off x="886345" y="263269"/>
            <a:ext cx="7371310" cy="14311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900" b="1">
                <a:solidFill>
                  <a:srgbClr val="FFFFFF"/>
                </a:solidFill>
                <a:latin typeface="Proxima Nova"/>
                <a:ea typeface="Proxima Nova"/>
                <a:cs typeface="Proxima Nova"/>
                <a:sym typeface="Proxima Nova"/>
              </a:defRPr>
            </a:lvl1pPr>
          </a:lstStyle>
          <a:p>
            <a:r>
              <a:rPr dirty="0"/>
              <a:t>КАКИЕ БЫВАЮТ СТРАХОВКИ </a:t>
            </a:r>
            <a:r>
              <a:rPr lang="ru-RU" dirty="0"/>
              <a:t/>
            </a:r>
            <a:br>
              <a:rPr lang="ru-RU" dirty="0"/>
            </a:br>
            <a:r>
              <a:rPr dirty="0" err="1"/>
              <a:t>В</a:t>
            </a:r>
            <a:r>
              <a:rPr dirty="0"/>
              <a:t> ПОТРЕБИТЕЛЬСКОМ КРЕДИТОВАНИИ?</a:t>
            </a:r>
          </a:p>
        </p:txBody>
      </p:sp>
      <p:sp>
        <p:nvSpPr>
          <p:cNvPr id="372" name="Заголовок 3"/>
          <p:cNvSpPr txBox="1">
            <a:spLocks noGrp="1"/>
          </p:cNvSpPr>
          <p:nvPr>
            <p:ph type="title"/>
          </p:nvPr>
        </p:nvSpPr>
        <p:spPr>
          <a:xfrm>
            <a:off x="1720710" y="1130300"/>
            <a:ext cx="7711593" cy="2882900"/>
          </a:xfrm>
          <a:prstGeom prst="rect">
            <a:avLst/>
          </a:prstGeom>
        </p:spPr>
        <p:txBody>
          <a:bodyPr/>
          <a:lstStyle/>
          <a:p>
            <a:pPr>
              <a:defRPr sz="2000" b="1">
                <a:latin typeface="Proxima Nova"/>
                <a:ea typeface="Proxima Nova"/>
                <a:cs typeface="Proxima Nova"/>
                <a:sym typeface="Proxima Nova"/>
              </a:defRPr>
            </a:pPr>
            <a:r>
              <a:rPr dirty="0"/>
              <a:t/>
            </a:r>
            <a:br>
              <a:rPr dirty="0"/>
            </a:br>
            <a:r>
              <a:rPr dirty="0"/>
              <a:t/>
            </a:r>
            <a:br>
              <a:rPr dirty="0"/>
            </a:br>
            <a:r>
              <a:rPr dirty="0">
                <a:solidFill>
                  <a:srgbClr val="000000"/>
                </a:solidFill>
              </a:rPr>
              <a:t>A</a:t>
            </a:r>
            <a:r>
              <a:rPr lang="ru-RU" dirty="0">
                <a:solidFill>
                  <a:srgbClr val="000000"/>
                </a:solidFill>
              </a:rPr>
              <a:t>.</a:t>
            </a:r>
            <a:r>
              <a:rPr dirty="0">
                <a:solidFill>
                  <a:srgbClr val="000000"/>
                </a:solidFill>
              </a:rPr>
              <a:t> </a:t>
            </a:r>
            <a:r>
              <a:rPr b="0" dirty="0">
                <a:solidFill>
                  <a:srgbClr val="000000"/>
                </a:solidFill>
              </a:rPr>
              <a:t>КАСКО</a:t>
            </a:r>
            <a:br>
              <a:rPr b="0" dirty="0">
                <a:solidFill>
                  <a:srgbClr val="000000"/>
                </a:solidFill>
              </a:rPr>
            </a:br>
            <a:r>
              <a:rPr b="0" dirty="0">
                <a:solidFill>
                  <a:srgbClr val="000000"/>
                </a:solidFill>
              </a:rPr>
              <a:t/>
            </a:r>
            <a:br>
              <a:rPr b="0" dirty="0">
                <a:solidFill>
                  <a:srgbClr val="000000"/>
                </a:solidFill>
              </a:rPr>
            </a:br>
            <a:r>
              <a:rPr dirty="0">
                <a:solidFill>
                  <a:srgbClr val="000000"/>
                </a:solidFill>
              </a:rPr>
              <a:t>B</a:t>
            </a:r>
            <a:r>
              <a:rPr lang="ru-RU" dirty="0">
                <a:solidFill>
                  <a:srgbClr val="000000"/>
                </a:solidFill>
              </a:rPr>
              <a:t>.</a:t>
            </a:r>
            <a:r>
              <a:rPr dirty="0">
                <a:solidFill>
                  <a:srgbClr val="000000"/>
                </a:solidFill>
              </a:rPr>
              <a:t> </a:t>
            </a:r>
            <a:r>
              <a:rPr b="0" dirty="0">
                <a:solidFill>
                  <a:srgbClr val="000000"/>
                </a:solidFill>
              </a:rPr>
              <a:t>СТРАХОВАНИЕ ЖИЗНИ </a:t>
            </a:r>
            <a:r>
              <a:rPr b="0" dirty="0" err="1">
                <a:solidFill>
                  <a:srgbClr val="000000"/>
                </a:solidFill>
              </a:rPr>
              <a:t>И</a:t>
            </a:r>
            <a:r>
              <a:rPr b="0" dirty="0">
                <a:solidFill>
                  <a:srgbClr val="000000"/>
                </a:solidFill>
              </a:rPr>
              <a:t> ЗДОРОВЬЯ</a:t>
            </a:r>
            <a:br>
              <a:rPr b="0" dirty="0">
                <a:solidFill>
                  <a:srgbClr val="000000"/>
                </a:solidFill>
              </a:rPr>
            </a:br>
            <a:r>
              <a:rPr b="0" dirty="0">
                <a:solidFill>
                  <a:srgbClr val="000000"/>
                </a:solidFill>
              </a:rPr>
              <a:t/>
            </a:r>
            <a:br>
              <a:rPr b="0" dirty="0">
                <a:solidFill>
                  <a:srgbClr val="000000"/>
                </a:solidFill>
              </a:rPr>
            </a:br>
            <a:r>
              <a:rPr dirty="0">
                <a:solidFill>
                  <a:srgbClr val="000000"/>
                </a:solidFill>
              </a:rPr>
              <a:t>C</a:t>
            </a:r>
            <a:r>
              <a:rPr lang="ru-RU" dirty="0">
                <a:solidFill>
                  <a:srgbClr val="000000"/>
                </a:solidFill>
              </a:rPr>
              <a:t>. </a:t>
            </a:r>
            <a:r>
              <a:rPr b="0" dirty="0">
                <a:solidFill>
                  <a:srgbClr val="000000"/>
                </a:solidFill>
              </a:rPr>
              <a:t>СТРАХОВАНИЕ ОТ ФИНАНСОВЫХ РИСКОВ</a:t>
            </a:r>
            <a:br>
              <a:rPr b="0" dirty="0">
                <a:solidFill>
                  <a:srgbClr val="000000"/>
                </a:solidFill>
              </a:rPr>
            </a:br>
            <a:r>
              <a:rPr b="0" dirty="0">
                <a:solidFill>
                  <a:srgbClr val="000000"/>
                </a:solidFill>
              </a:rPr>
              <a:t/>
            </a:r>
            <a:br>
              <a:rPr b="0" dirty="0">
                <a:solidFill>
                  <a:srgbClr val="000000"/>
                </a:solidFill>
              </a:rPr>
            </a:br>
            <a:r>
              <a:rPr dirty="0">
                <a:solidFill>
                  <a:srgbClr val="000000"/>
                </a:solidFill>
              </a:rPr>
              <a:t>D</a:t>
            </a:r>
            <a:r>
              <a:rPr lang="ru-RU" dirty="0">
                <a:solidFill>
                  <a:srgbClr val="000000"/>
                </a:solidFill>
              </a:rPr>
              <a:t>.</a:t>
            </a:r>
            <a:r>
              <a:rPr dirty="0">
                <a:solidFill>
                  <a:srgbClr val="000000"/>
                </a:solidFill>
              </a:rPr>
              <a:t> </a:t>
            </a:r>
            <a:r>
              <a:rPr b="0" dirty="0">
                <a:solidFill>
                  <a:srgbClr val="000000"/>
                </a:solidFill>
              </a:rPr>
              <a:t>СТРАХОВКА ОТ НЕСЧАСТНОГО СЛУЧАЯ</a:t>
            </a:r>
          </a:p>
        </p:txBody>
      </p:sp>
      <p:sp>
        <p:nvSpPr>
          <p:cNvPr id="373" name="Скругленный прямоугольник 5"/>
          <p:cNvSpPr/>
          <p:nvPr/>
        </p:nvSpPr>
        <p:spPr>
          <a:xfrm>
            <a:off x="1619109" y="3547112"/>
            <a:ext cx="5905781" cy="437514"/>
          </a:xfrm>
          <a:prstGeom prst="roundRect">
            <a:avLst>
              <a:gd name="adj" fmla="val 16667"/>
            </a:avLst>
          </a:prstGeom>
          <a:ln w="12700">
            <a:solidFill>
              <a:srgbClr val="FFFFFF"/>
            </a:solidFill>
            <a:miter/>
          </a:ln>
        </p:spPr>
        <p:txBody>
          <a:bodyPr lIns="45719" rIns="45719" anchor="ctr"/>
          <a:lstStyle/>
          <a:p>
            <a:pPr algn="ctr">
              <a:defRPr>
                <a:solidFill>
                  <a:srgbClr val="FFFFFF"/>
                </a:solidFill>
              </a:defRPr>
            </a:pPr>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a14="http://schemas.microsoft.com/office/drawing/2010/main" xmlns:m="http://schemas.openxmlformats.org/officeDocument/2006/math" xmlns="">
      <p:transition spd="fast">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3"/>
                                        </p:tgtEl>
                                        <p:attrNameLst>
                                          <p:attrName>style.visibility</p:attrName>
                                        </p:attrNameLst>
                                      </p:cBhvr>
                                      <p:to>
                                        <p:strVal val="visible"/>
                                      </p:to>
                                    </p:set>
                                    <p:animEffect transition="in" filter="fade">
                                      <p:cBhvr>
                                        <p:cTn id="7" dur="500"/>
                                        <p:tgtEl>
                                          <p:spTgt spid="37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0"/>
                                        </p:tgtEl>
                                        <p:attrNameLst>
                                          <p:attrName>style.visibility</p:attrName>
                                        </p:attrNameLst>
                                      </p:cBhvr>
                                      <p:to>
                                        <p:strVal val="visible"/>
                                      </p:to>
                                    </p:set>
                                    <p:animEffect transition="in" filter="fade">
                                      <p:cBhvr>
                                        <p:cTn id="10" dur="500"/>
                                        <p:tgtEl>
                                          <p:spTgt spid="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 grpId="0" animBg="1"/>
      <p:bldP spid="37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Прямоугольник"/>
          <p:cNvSpPr/>
          <p:nvPr/>
        </p:nvSpPr>
        <p:spPr>
          <a:xfrm>
            <a:off x="0" y="-6350"/>
            <a:ext cx="9144000" cy="5156200"/>
          </a:xfrm>
          <a:prstGeom prst="rect">
            <a:avLst/>
          </a:prstGeom>
          <a:solidFill>
            <a:srgbClr val="B394EC"/>
          </a:solidFill>
          <a:ln w="12700">
            <a:miter lim="400000"/>
          </a:ln>
        </p:spPr>
        <p:txBody>
          <a:bodyPr lIns="45719" rIns="45719" anchor="ctr"/>
          <a:lstStyle/>
          <a:p>
            <a:endParaRPr/>
          </a:p>
        </p:txBody>
      </p:sp>
      <p:sp>
        <p:nvSpPr>
          <p:cNvPr id="383" name="Скругленный прямоугольник 5"/>
          <p:cNvSpPr/>
          <p:nvPr/>
        </p:nvSpPr>
        <p:spPr>
          <a:xfrm>
            <a:off x="1654138" y="2415570"/>
            <a:ext cx="5905781" cy="437514"/>
          </a:xfrm>
          <a:prstGeom prst="roundRect">
            <a:avLst>
              <a:gd name="adj" fmla="val 16667"/>
            </a:avLst>
          </a:prstGeom>
          <a:ln w="12700">
            <a:solidFill>
              <a:srgbClr val="FFFFFF"/>
            </a:solidFill>
            <a:miter/>
          </a:ln>
        </p:spPr>
        <p:txBody>
          <a:bodyPr lIns="45719" rIns="45719" anchor="ctr"/>
          <a:lstStyle/>
          <a:p>
            <a:pPr algn="ctr">
              <a:defRPr>
                <a:solidFill>
                  <a:srgbClr val="FFFFFF"/>
                </a:solidFill>
              </a:defRPr>
            </a:pPr>
            <a:endParaRPr/>
          </a:p>
        </p:txBody>
      </p:sp>
      <p:sp>
        <p:nvSpPr>
          <p:cNvPr id="384" name="TextBox 9"/>
          <p:cNvSpPr txBox="1"/>
          <p:nvPr/>
        </p:nvSpPr>
        <p:spPr>
          <a:xfrm>
            <a:off x="886345" y="263269"/>
            <a:ext cx="7371310" cy="980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2900" b="1">
                <a:solidFill>
                  <a:srgbClr val="FFFFFF"/>
                </a:solidFill>
                <a:latin typeface="Proxima Nova"/>
                <a:ea typeface="Proxima Nova"/>
                <a:cs typeface="Proxima Nova"/>
                <a:sym typeface="Proxima Nova"/>
              </a:defRPr>
            </a:pPr>
            <a:r>
              <a:t>ВИД КРЕДИТА, КОТОРЫЙ БЕРЕТСЯ </a:t>
            </a:r>
            <a:br/>
            <a:r>
              <a:t>НА КОНКРЕТНУЮ ПОКУПКУ?</a:t>
            </a:r>
          </a:p>
        </p:txBody>
      </p:sp>
      <p:sp>
        <p:nvSpPr>
          <p:cNvPr id="385" name="Заголовок 3"/>
          <p:cNvSpPr txBox="1">
            <a:spLocks noGrp="1"/>
          </p:cNvSpPr>
          <p:nvPr>
            <p:ph type="title"/>
          </p:nvPr>
        </p:nvSpPr>
        <p:spPr>
          <a:xfrm>
            <a:off x="1720710" y="1130300"/>
            <a:ext cx="7711593" cy="2882900"/>
          </a:xfrm>
          <a:prstGeom prst="rect">
            <a:avLst/>
          </a:prstGeom>
        </p:spPr>
        <p:txBody>
          <a:bodyPr/>
          <a:lstStyle/>
          <a:p>
            <a:pPr>
              <a:defRPr sz="2000" b="1">
                <a:latin typeface="Proxima Nova"/>
                <a:ea typeface="Proxima Nova"/>
                <a:cs typeface="Proxima Nova"/>
                <a:sym typeface="Proxima Nova"/>
              </a:defRPr>
            </a:pPr>
            <a:r>
              <a:rPr dirty="0"/>
              <a:t/>
            </a:r>
            <a:br>
              <a:rPr dirty="0"/>
            </a:br>
            <a:r>
              <a:rPr dirty="0"/>
              <a:t/>
            </a:r>
            <a:br>
              <a:rPr dirty="0"/>
            </a:br>
            <a:r>
              <a:rPr dirty="0">
                <a:solidFill>
                  <a:srgbClr val="000000"/>
                </a:solidFill>
              </a:rPr>
              <a:t>A</a:t>
            </a:r>
            <a:r>
              <a:rPr lang="ru-RU" dirty="0">
                <a:solidFill>
                  <a:srgbClr val="000000"/>
                </a:solidFill>
              </a:rPr>
              <a:t>.</a:t>
            </a:r>
            <a:r>
              <a:rPr dirty="0">
                <a:solidFill>
                  <a:srgbClr val="000000"/>
                </a:solidFill>
              </a:rPr>
              <a:t> </a:t>
            </a:r>
            <a:r>
              <a:rPr b="0" dirty="0">
                <a:solidFill>
                  <a:srgbClr val="000000"/>
                </a:solidFill>
              </a:rPr>
              <a:t>НЕЦЕЛЕВОЙ</a:t>
            </a:r>
            <a:br>
              <a:rPr b="0" dirty="0">
                <a:solidFill>
                  <a:srgbClr val="000000"/>
                </a:solidFill>
              </a:rPr>
            </a:br>
            <a:r>
              <a:rPr b="0" dirty="0">
                <a:solidFill>
                  <a:srgbClr val="000000"/>
                </a:solidFill>
              </a:rPr>
              <a:t/>
            </a:r>
            <a:br>
              <a:rPr b="0" dirty="0">
                <a:solidFill>
                  <a:srgbClr val="000000"/>
                </a:solidFill>
              </a:rPr>
            </a:br>
            <a:r>
              <a:rPr dirty="0">
                <a:solidFill>
                  <a:srgbClr val="000000"/>
                </a:solidFill>
              </a:rPr>
              <a:t>B</a:t>
            </a:r>
            <a:r>
              <a:rPr lang="ru-RU" dirty="0">
                <a:solidFill>
                  <a:srgbClr val="000000"/>
                </a:solidFill>
              </a:rPr>
              <a:t>.</a:t>
            </a:r>
            <a:r>
              <a:rPr dirty="0">
                <a:solidFill>
                  <a:srgbClr val="000000"/>
                </a:solidFill>
              </a:rPr>
              <a:t> </a:t>
            </a:r>
            <a:r>
              <a:rPr b="0" dirty="0">
                <a:solidFill>
                  <a:srgbClr val="000000"/>
                </a:solidFill>
              </a:rPr>
              <a:t>ЦЕЛЕВОЙ</a:t>
            </a:r>
            <a:br>
              <a:rPr b="0" dirty="0">
                <a:solidFill>
                  <a:srgbClr val="000000"/>
                </a:solidFill>
              </a:rPr>
            </a:br>
            <a:r>
              <a:rPr b="0" dirty="0">
                <a:solidFill>
                  <a:srgbClr val="000000"/>
                </a:solidFill>
              </a:rPr>
              <a:t/>
            </a:r>
            <a:br>
              <a:rPr b="0" dirty="0">
                <a:solidFill>
                  <a:srgbClr val="000000"/>
                </a:solidFill>
              </a:rPr>
            </a:br>
            <a:r>
              <a:rPr dirty="0">
                <a:solidFill>
                  <a:srgbClr val="000000"/>
                </a:solidFill>
              </a:rPr>
              <a:t>C</a:t>
            </a:r>
            <a:r>
              <a:rPr lang="ru-RU" dirty="0">
                <a:solidFill>
                  <a:srgbClr val="000000"/>
                </a:solidFill>
              </a:rPr>
              <a:t>.</a:t>
            </a:r>
            <a:r>
              <a:rPr dirty="0">
                <a:solidFill>
                  <a:srgbClr val="000000"/>
                </a:solidFill>
              </a:rPr>
              <a:t> </a:t>
            </a:r>
            <a:r>
              <a:rPr b="0" dirty="0">
                <a:solidFill>
                  <a:srgbClr val="000000"/>
                </a:solidFill>
              </a:rPr>
              <a:t>НЕОБЕСПЕЧЕННЫЙ</a:t>
            </a:r>
            <a:br>
              <a:rPr b="0" dirty="0">
                <a:solidFill>
                  <a:srgbClr val="000000"/>
                </a:solidFill>
              </a:rPr>
            </a:br>
            <a:r>
              <a:rPr b="0" dirty="0">
                <a:solidFill>
                  <a:srgbClr val="000000"/>
                </a:solidFill>
              </a:rPr>
              <a:t/>
            </a:r>
            <a:br>
              <a:rPr b="0" dirty="0">
                <a:solidFill>
                  <a:srgbClr val="000000"/>
                </a:solidFill>
              </a:rPr>
            </a:br>
            <a:r>
              <a:rPr dirty="0">
                <a:solidFill>
                  <a:srgbClr val="000000"/>
                </a:solidFill>
              </a:rPr>
              <a:t>D</a:t>
            </a:r>
            <a:r>
              <a:rPr lang="ru-RU" dirty="0">
                <a:solidFill>
                  <a:srgbClr val="000000"/>
                </a:solidFill>
              </a:rPr>
              <a:t>.</a:t>
            </a:r>
            <a:r>
              <a:rPr dirty="0">
                <a:solidFill>
                  <a:srgbClr val="000000"/>
                </a:solidFill>
              </a:rPr>
              <a:t> </a:t>
            </a:r>
            <a:r>
              <a:rPr b="0" dirty="0">
                <a:solidFill>
                  <a:srgbClr val="000000"/>
                </a:solidFill>
              </a:rPr>
              <a:t>ЦЕЛЬНЫЙ</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a14="http://schemas.microsoft.com/office/drawing/2010/main" xmlns:m="http://schemas.openxmlformats.org/officeDocument/2006/math" xmlns="">
      <p:transition spd="fast">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3"/>
                                        </p:tgtEl>
                                        <p:attrNameLst>
                                          <p:attrName>style.visibility</p:attrName>
                                        </p:attrNameLst>
                                      </p:cBhvr>
                                      <p:to>
                                        <p:strVal val="visible"/>
                                      </p:to>
                                    </p:set>
                                    <p:animEffect transition="in" filter="fade">
                                      <p:cBhvr>
                                        <p:cTn id="7"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 name="Прямоугольник"/>
          <p:cNvSpPr/>
          <p:nvPr/>
        </p:nvSpPr>
        <p:spPr>
          <a:xfrm>
            <a:off x="-50800" y="-31750"/>
            <a:ext cx="9245600" cy="5207000"/>
          </a:xfrm>
          <a:prstGeom prst="rect">
            <a:avLst/>
          </a:prstGeom>
          <a:solidFill>
            <a:srgbClr val="000000">
              <a:alpha val="70107"/>
            </a:srgbClr>
          </a:solidFill>
          <a:ln w="12700">
            <a:solidFill>
              <a:srgbClr val="000000">
                <a:alpha val="70107"/>
              </a:srgbClr>
            </a:solidFill>
            <a:miter/>
          </a:ln>
        </p:spPr>
        <p:txBody>
          <a:bodyPr lIns="45719" rIns="45719" anchor="ctr"/>
          <a:lstStyle/>
          <a:p>
            <a:endParaRPr/>
          </a:p>
        </p:txBody>
      </p:sp>
      <p:sp>
        <p:nvSpPr>
          <p:cNvPr id="391" name="TextBox 9"/>
          <p:cNvSpPr txBox="1"/>
          <p:nvPr/>
        </p:nvSpPr>
        <p:spPr>
          <a:xfrm>
            <a:off x="886345" y="263269"/>
            <a:ext cx="7371310" cy="5359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900" b="1">
                <a:solidFill>
                  <a:srgbClr val="FFFFFF"/>
                </a:solidFill>
                <a:latin typeface="Proxima Nova"/>
                <a:ea typeface="Proxima Nova"/>
                <a:cs typeface="Proxima Nova"/>
                <a:sym typeface="Proxima Nova"/>
              </a:defRPr>
            </a:lvl1pPr>
          </a:lstStyle>
          <a:p>
            <a:r>
              <a:t>КРЕДИТНЫЙ КАЛЬКУЛЯТОР </a:t>
            </a:r>
          </a:p>
        </p:txBody>
      </p:sp>
      <p:sp>
        <p:nvSpPr>
          <p:cNvPr id="392" name="КРЕДИТНЫЙ КАЛЬКУЛЯТОР (НА САЙТЕ FINCULT.INFO) ПОЗВОЛЯЕТ ЛЕГКО И БЫСТРО РАССЧИТАТЬ ГРАФИК ПЛАТЕЖЕЙ ПО ПЛАНИРУЕМОМУ КРЕДИТУ ИЛИ ЗАЙМУ. ЗНАЯ НЕСКОЛЬКО ПАРАМЕТРОВ КРЕДИТА/ЗАЙМА, ВЫ МОЖЕТЕ ПОДОБРАТЬ УДОБНЫЕ ДЛЯ ВАС НАИБОЛЕЕ ВЫГОДНЫЕ УСЛОВИЯ ."/>
          <p:cNvSpPr txBox="1"/>
          <p:nvPr/>
        </p:nvSpPr>
        <p:spPr>
          <a:xfrm>
            <a:off x="782620" y="887556"/>
            <a:ext cx="7371309" cy="955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b="1">
                <a:solidFill>
                  <a:srgbClr val="FFFFFF"/>
                </a:solidFill>
                <a:latin typeface="Proxima Nova"/>
                <a:ea typeface="Proxima Nova"/>
                <a:cs typeface="Proxima Nova"/>
                <a:sym typeface="Proxima Nova"/>
              </a:defRPr>
            </a:pPr>
            <a:r>
              <a:rPr dirty="0"/>
              <a:t>КРЕДИТНЫЙ КАЛЬКУЛЯТОР (НА САЙТЕ FINCULT.INFO) ПОЗВОЛЯЕТ ЛЕГКО </a:t>
            </a:r>
            <a:r>
              <a:rPr lang="ru-RU" dirty="0"/>
              <a:t/>
            </a:r>
            <a:br>
              <a:rPr lang="ru-RU" dirty="0"/>
            </a:br>
            <a:r>
              <a:rPr dirty="0" err="1"/>
              <a:t>И</a:t>
            </a:r>
            <a:r>
              <a:rPr dirty="0"/>
              <a:t> БЫСТРО РАССЧИТАТЬ ГРАФИК ПЛАТЕЖЕЙ ПО ПЛАНИРУЕМОМУ КРЕДИТУ ИЛИ ЗАЙМУ. ЗНАЯ НЕСКОЛЬКО ПАРАМЕТРОВ КРЕДИТА/ЗАЙМА, ВЫ МОЖЕТЕ ПОДОБРАТЬ УДОБНЫЕ ДЛЯ ВАС </a:t>
            </a:r>
            <a:r>
              <a:rPr lang="ru-RU" dirty="0"/>
              <a:t>И </a:t>
            </a:r>
            <a:r>
              <a:rPr dirty="0"/>
              <a:t>НАИБОЛЕЕ ВЫГОДНЫЕ УСЛОВИЯ</a:t>
            </a:r>
          </a:p>
        </p:txBody>
      </p:sp>
      <p:grpSp>
        <p:nvGrpSpPr>
          <p:cNvPr id="395" name="Скругленный прямоугольник 4"/>
          <p:cNvGrpSpPr/>
          <p:nvPr/>
        </p:nvGrpSpPr>
        <p:grpSpPr>
          <a:xfrm>
            <a:off x="965200" y="2120900"/>
            <a:ext cx="2311400" cy="558800"/>
            <a:chOff x="0" y="0"/>
            <a:chExt cx="2311400" cy="558800"/>
          </a:xfrm>
        </p:grpSpPr>
        <p:sp>
          <p:nvSpPr>
            <p:cNvPr id="393" name="Сквиркл"/>
            <p:cNvSpPr/>
            <p:nvPr/>
          </p:nvSpPr>
          <p:spPr>
            <a:xfrm>
              <a:off x="0" y="0"/>
              <a:ext cx="2311400" cy="558800"/>
            </a:xfrm>
            <a:prstGeom prst="roundRect">
              <a:avLst>
                <a:gd name="adj" fmla="val 16667"/>
              </a:avLst>
            </a:prstGeom>
            <a:solidFill>
              <a:srgbClr val="E86859"/>
            </a:solidFill>
            <a:ln w="12700" cap="flat">
              <a:solidFill>
                <a:srgbClr val="FCC450"/>
              </a:solidFill>
              <a:prstDash val="solid"/>
              <a:miter lim="800000"/>
            </a:ln>
            <a:effectLst/>
          </p:spPr>
          <p:txBody>
            <a:bodyPr wrap="square" lIns="45719" tIns="45719" rIns="45719" bIns="45719" numCol="1" anchor="ctr">
              <a:noAutofit/>
            </a:bodyPr>
            <a:lstStyle/>
            <a:p>
              <a:pPr algn="ctr">
                <a:defRPr sz="2000" b="1"/>
              </a:pPr>
              <a:endParaRPr/>
            </a:p>
          </p:txBody>
        </p:sp>
        <p:sp>
          <p:nvSpPr>
            <p:cNvPr id="394" name="1 000 000 РУБЛЕЙ"/>
            <p:cNvSpPr txBox="1"/>
            <p:nvPr/>
          </p:nvSpPr>
          <p:spPr>
            <a:xfrm>
              <a:off x="27277" y="109309"/>
              <a:ext cx="2256846" cy="34018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2000" b="1"/>
              </a:lvl1pPr>
            </a:lstStyle>
            <a:p>
              <a:r>
                <a:t>1 000 000 РУБЛЕЙ</a:t>
              </a:r>
            </a:p>
          </p:txBody>
        </p:sp>
      </p:grpSp>
      <p:grpSp>
        <p:nvGrpSpPr>
          <p:cNvPr id="398" name="Скругленный прямоугольник 12"/>
          <p:cNvGrpSpPr/>
          <p:nvPr/>
        </p:nvGrpSpPr>
        <p:grpSpPr>
          <a:xfrm>
            <a:off x="965200" y="2908300"/>
            <a:ext cx="2311400" cy="558800"/>
            <a:chOff x="0" y="0"/>
            <a:chExt cx="2311400" cy="558800"/>
          </a:xfrm>
        </p:grpSpPr>
        <p:sp>
          <p:nvSpPr>
            <p:cNvPr id="396" name="Сквиркл"/>
            <p:cNvSpPr/>
            <p:nvPr/>
          </p:nvSpPr>
          <p:spPr>
            <a:xfrm>
              <a:off x="0" y="0"/>
              <a:ext cx="2311400" cy="558800"/>
            </a:xfrm>
            <a:prstGeom prst="roundRect">
              <a:avLst>
                <a:gd name="adj" fmla="val 16667"/>
              </a:avLst>
            </a:prstGeom>
            <a:solidFill>
              <a:srgbClr val="E86859"/>
            </a:solidFill>
            <a:ln w="12700" cap="flat">
              <a:solidFill>
                <a:srgbClr val="FCC450"/>
              </a:solidFill>
              <a:prstDash val="solid"/>
              <a:miter lim="800000"/>
            </a:ln>
            <a:effectLst/>
          </p:spPr>
          <p:txBody>
            <a:bodyPr wrap="square" lIns="45719" tIns="45719" rIns="45719" bIns="45719" numCol="1" anchor="ctr">
              <a:noAutofit/>
            </a:bodyPr>
            <a:lstStyle/>
            <a:p>
              <a:pPr algn="ctr">
                <a:defRPr sz="2000" b="1"/>
              </a:pPr>
              <a:endParaRPr/>
            </a:p>
          </p:txBody>
        </p:sp>
        <p:sp>
          <p:nvSpPr>
            <p:cNvPr id="397" name="10 %"/>
            <p:cNvSpPr txBox="1"/>
            <p:nvPr/>
          </p:nvSpPr>
          <p:spPr>
            <a:xfrm>
              <a:off x="27277" y="109309"/>
              <a:ext cx="2256846" cy="34018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2000" b="1"/>
              </a:lvl1pPr>
            </a:lstStyle>
            <a:p>
              <a:r>
                <a:t>10 %</a:t>
              </a:r>
            </a:p>
          </p:txBody>
        </p:sp>
      </p:grpSp>
      <p:grpSp>
        <p:nvGrpSpPr>
          <p:cNvPr id="401" name="Скругленный прямоугольник 13"/>
          <p:cNvGrpSpPr/>
          <p:nvPr/>
        </p:nvGrpSpPr>
        <p:grpSpPr>
          <a:xfrm>
            <a:off x="5994400" y="2120900"/>
            <a:ext cx="2311400" cy="558800"/>
            <a:chOff x="0" y="0"/>
            <a:chExt cx="2311400" cy="558800"/>
          </a:xfrm>
        </p:grpSpPr>
        <p:sp>
          <p:nvSpPr>
            <p:cNvPr id="399" name="Сквиркл"/>
            <p:cNvSpPr/>
            <p:nvPr/>
          </p:nvSpPr>
          <p:spPr>
            <a:xfrm>
              <a:off x="0" y="0"/>
              <a:ext cx="2311400" cy="558800"/>
            </a:xfrm>
            <a:prstGeom prst="roundRect">
              <a:avLst>
                <a:gd name="adj" fmla="val 16667"/>
              </a:avLst>
            </a:prstGeom>
            <a:solidFill>
              <a:srgbClr val="E86859"/>
            </a:solidFill>
            <a:ln w="12700" cap="flat">
              <a:solidFill>
                <a:srgbClr val="FCC450"/>
              </a:solidFill>
              <a:prstDash val="solid"/>
              <a:miter lim="800000"/>
            </a:ln>
            <a:effectLst/>
          </p:spPr>
          <p:txBody>
            <a:bodyPr wrap="square" lIns="45719" tIns="45719" rIns="45719" bIns="45719" numCol="1" anchor="ctr">
              <a:noAutofit/>
            </a:bodyPr>
            <a:lstStyle/>
            <a:p>
              <a:pPr algn="ctr">
                <a:defRPr sz="2000" b="1"/>
              </a:pPr>
              <a:endParaRPr/>
            </a:p>
          </p:txBody>
        </p:sp>
        <p:sp>
          <p:nvSpPr>
            <p:cNvPr id="400" name="0 РУБЛЕЙ"/>
            <p:cNvSpPr txBox="1"/>
            <p:nvPr/>
          </p:nvSpPr>
          <p:spPr>
            <a:xfrm>
              <a:off x="27277" y="109309"/>
              <a:ext cx="2256846" cy="34018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2000" b="1"/>
              </a:lvl1pPr>
            </a:lstStyle>
            <a:p>
              <a:r>
                <a:t>0 РУБЛЕЙ</a:t>
              </a:r>
            </a:p>
          </p:txBody>
        </p:sp>
      </p:grpSp>
      <p:grpSp>
        <p:nvGrpSpPr>
          <p:cNvPr id="404" name="Скругленный прямоугольник 14"/>
          <p:cNvGrpSpPr/>
          <p:nvPr/>
        </p:nvGrpSpPr>
        <p:grpSpPr>
          <a:xfrm>
            <a:off x="3479800" y="2120900"/>
            <a:ext cx="2311400" cy="558800"/>
            <a:chOff x="0" y="0"/>
            <a:chExt cx="2311400" cy="558800"/>
          </a:xfrm>
        </p:grpSpPr>
        <p:sp>
          <p:nvSpPr>
            <p:cNvPr id="402" name="Сквиркл"/>
            <p:cNvSpPr/>
            <p:nvPr/>
          </p:nvSpPr>
          <p:spPr>
            <a:xfrm>
              <a:off x="0" y="0"/>
              <a:ext cx="2311400" cy="558800"/>
            </a:xfrm>
            <a:prstGeom prst="roundRect">
              <a:avLst>
                <a:gd name="adj" fmla="val 16667"/>
              </a:avLst>
            </a:prstGeom>
            <a:solidFill>
              <a:srgbClr val="E86859"/>
            </a:solidFill>
            <a:ln w="12700" cap="flat">
              <a:solidFill>
                <a:srgbClr val="FCC450"/>
              </a:solidFill>
              <a:prstDash val="solid"/>
              <a:miter lim="800000"/>
            </a:ln>
            <a:effectLst/>
          </p:spPr>
          <p:txBody>
            <a:bodyPr wrap="square" lIns="45719" tIns="45719" rIns="45719" bIns="45719" numCol="1" anchor="ctr">
              <a:noAutofit/>
            </a:bodyPr>
            <a:lstStyle/>
            <a:p>
              <a:pPr algn="ctr">
                <a:defRPr sz="2000" b="1"/>
              </a:pPr>
              <a:endParaRPr/>
            </a:p>
          </p:txBody>
        </p:sp>
        <p:sp>
          <p:nvSpPr>
            <p:cNvPr id="403" name="01.01.2020"/>
            <p:cNvSpPr txBox="1"/>
            <p:nvPr/>
          </p:nvSpPr>
          <p:spPr>
            <a:xfrm>
              <a:off x="27277" y="109309"/>
              <a:ext cx="2256846" cy="34018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2000" b="1"/>
              </a:lvl1pPr>
            </a:lstStyle>
            <a:p>
              <a:r>
                <a:t>01.01.2020</a:t>
              </a:r>
            </a:p>
          </p:txBody>
        </p:sp>
      </p:grpSp>
      <p:grpSp>
        <p:nvGrpSpPr>
          <p:cNvPr id="407" name="Скругленный прямоугольник 15"/>
          <p:cNvGrpSpPr/>
          <p:nvPr/>
        </p:nvGrpSpPr>
        <p:grpSpPr>
          <a:xfrm>
            <a:off x="3479800" y="2933700"/>
            <a:ext cx="2311400" cy="558800"/>
            <a:chOff x="0" y="0"/>
            <a:chExt cx="2311400" cy="558800"/>
          </a:xfrm>
        </p:grpSpPr>
        <p:sp>
          <p:nvSpPr>
            <p:cNvPr id="405" name="Сквиркл"/>
            <p:cNvSpPr/>
            <p:nvPr/>
          </p:nvSpPr>
          <p:spPr>
            <a:xfrm>
              <a:off x="0" y="0"/>
              <a:ext cx="2311400" cy="558800"/>
            </a:xfrm>
            <a:prstGeom prst="roundRect">
              <a:avLst>
                <a:gd name="adj" fmla="val 16667"/>
              </a:avLst>
            </a:prstGeom>
            <a:solidFill>
              <a:srgbClr val="E86859"/>
            </a:solidFill>
            <a:ln w="12700" cap="flat">
              <a:solidFill>
                <a:srgbClr val="FCC450"/>
              </a:solidFill>
              <a:prstDash val="solid"/>
              <a:miter lim="800000"/>
            </a:ln>
            <a:effectLst/>
          </p:spPr>
          <p:txBody>
            <a:bodyPr wrap="square" lIns="45719" tIns="45719" rIns="45719" bIns="45719" numCol="1" anchor="ctr">
              <a:noAutofit/>
            </a:bodyPr>
            <a:lstStyle/>
            <a:p>
              <a:pPr algn="ctr">
                <a:defRPr sz="2000" b="1"/>
              </a:pPr>
              <a:endParaRPr/>
            </a:p>
          </p:txBody>
        </p:sp>
        <p:sp>
          <p:nvSpPr>
            <p:cNvPr id="406" name="АННУИТЕТНЫЙ"/>
            <p:cNvSpPr txBox="1"/>
            <p:nvPr/>
          </p:nvSpPr>
          <p:spPr>
            <a:xfrm>
              <a:off x="27277" y="109309"/>
              <a:ext cx="2256846" cy="34018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2000" b="1"/>
              </a:lvl1pPr>
            </a:lstStyle>
            <a:p>
              <a:r>
                <a:t>АННУИТЕТНЫЙ</a:t>
              </a:r>
            </a:p>
          </p:txBody>
        </p:sp>
      </p:grpSp>
      <p:grpSp>
        <p:nvGrpSpPr>
          <p:cNvPr id="410" name="Скругленный прямоугольник 16"/>
          <p:cNvGrpSpPr/>
          <p:nvPr/>
        </p:nvGrpSpPr>
        <p:grpSpPr>
          <a:xfrm>
            <a:off x="5994400" y="2933700"/>
            <a:ext cx="2311400" cy="558800"/>
            <a:chOff x="0" y="0"/>
            <a:chExt cx="2311400" cy="558800"/>
          </a:xfrm>
        </p:grpSpPr>
        <p:sp>
          <p:nvSpPr>
            <p:cNvPr id="408" name="Сквиркл"/>
            <p:cNvSpPr/>
            <p:nvPr/>
          </p:nvSpPr>
          <p:spPr>
            <a:xfrm>
              <a:off x="0" y="0"/>
              <a:ext cx="2311400" cy="558800"/>
            </a:xfrm>
            <a:prstGeom prst="roundRect">
              <a:avLst>
                <a:gd name="adj" fmla="val 16667"/>
              </a:avLst>
            </a:prstGeom>
            <a:solidFill>
              <a:srgbClr val="E86859"/>
            </a:solidFill>
            <a:ln w="12700" cap="flat">
              <a:solidFill>
                <a:srgbClr val="FCC450"/>
              </a:solidFill>
              <a:prstDash val="solid"/>
              <a:miter lim="800000"/>
            </a:ln>
            <a:effectLst/>
          </p:spPr>
          <p:txBody>
            <a:bodyPr wrap="square" lIns="45719" tIns="45719" rIns="45719" bIns="45719" numCol="1" anchor="ctr">
              <a:noAutofit/>
            </a:bodyPr>
            <a:lstStyle/>
            <a:p>
              <a:pPr algn="ctr">
                <a:defRPr sz="2000" b="1"/>
              </a:pPr>
              <a:endParaRPr/>
            </a:p>
          </p:txBody>
        </p:sp>
        <p:sp>
          <p:nvSpPr>
            <p:cNvPr id="409" name="100 РУБЛЕЙ"/>
            <p:cNvSpPr txBox="1"/>
            <p:nvPr/>
          </p:nvSpPr>
          <p:spPr>
            <a:xfrm>
              <a:off x="27277" y="109309"/>
              <a:ext cx="2256846" cy="34018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2000" b="1"/>
              </a:lvl1pPr>
            </a:lstStyle>
            <a:p>
              <a:r>
                <a:t>100 РУБЛЕЙ</a:t>
              </a:r>
            </a:p>
          </p:txBody>
        </p:sp>
      </p:grpSp>
      <p:grpSp>
        <p:nvGrpSpPr>
          <p:cNvPr id="413" name="Скругленный прямоугольник 17"/>
          <p:cNvGrpSpPr/>
          <p:nvPr/>
        </p:nvGrpSpPr>
        <p:grpSpPr>
          <a:xfrm>
            <a:off x="2336800" y="3695700"/>
            <a:ext cx="2311400" cy="558800"/>
            <a:chOff x="0" y="0"/>
            <a:chExt cx="2311400" cy="558800"/>
          </a:xfrm>
        </p:grpSpPr>
        <p:sp>
          <p:nvSpPr>
            <p:cNvPr id="411" name="Сквиркл"/>
            <p:cNvSpPr/>
            <p:nvPr/>
          </p:nvSpPr>
          <p:spPr>
            <a:xfrm>
              <a:off x="0" y="0"/>
              <a:ext cx="2311400" cy="558800"/>
            </a:xfrm>
            <a:prstGeom prst="roundRect">
              <a:avLst>
                <a:gd name="adj" fmla="val 16667"/>
              </a:avLst>
            </a:prstGeom>
            <a:solidFill>
              <a:srgbClr val="E86859"/>
            </a:solidFill>
            <a:ln w="12700" cap="flat">
              <a:solidFill>
                <a:srgbClr val="FCC450"/>
              </a:solidFill>
              <a:prstDash val="solid"/>
              <a:miter lim="800000"/>
            </a:ln>
            <a:effectLst/>
          </p:spPr>
          <p:txBody>
            <a:bodyPr wrap="square" lIns="45719" tIns="45719" rIns="45719" bIns="45719" numCol="1" anchor="ctr">
              <a:noAutofit/>
            </a:bodyPr>
            <a:lstStyle/>
            <a:p>
              <a:pPr algn="ctr">
                <a:defRPr sz="2000" b="1"/>
              </a:pPr>
              <a:endParaRPr/>
            </a:p>
          </p:txBody>
        </p:sp>
        <p:sp>
          <p:nvSpPr>
            <p:cNvPr id="412" name="3 ГОДА"/>
            <p:cNvSpPr txBox="1"/>
            <p:nvPr/>
          </p:nvSpPr>
          <p:spPr>
            <a:xfrm>
              <a:off x="27277" y="109309"/>
              <a:ext cx="2256846" cy="34018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2000" b="1"/>
              </a:lvl1pPr>
            </a:lstStyle>
            <a:p>
              <a:r>
                <a:t> 3 ГОДА</a:t>
              </a:r>
            </a:p>
          </p:txBody>
        </p:sp>
      </p:grpSp>
      <p:grpSp>
        <p:nvGrpSpPr>
          <p:cNvPr id="416" name="Скругленный прямоугольник 18"/>
          <p:cNvGrpSpPr/>
          <p:nvPr/>
        </p:nvGrpSpPr>
        <p:grpSpPr>
          <a:xfrm>
            <a:off x="4851400" y="3695700"/>
            <a:ext cx="2311400" cy="558800"/>
            <a:chOff x="0" y="0"/>
            <a:chExt cx="2311400" cy="558800"/>
          </a:xfrm>
        </p:grpSpPr>
        <p:sp>
          <p:nvSpPr>
            <p:cNvPr id="414" name="Сквиркл"/>
            <p:cNvSpPr/>
            <p:nvPr/>
          </p:nvSpPr>
          <p:spPr>
            <a:xfrm>
              <a:off x="0" y="0"/>
              <a:ext cx="2311400" cy="558800"/>
            </a:xfrm>
            <a:prstGeom prst="roundRect">
              <a:avLst>
                <a:gd name="adj" fmla="val 16667"/>
              </a:avLst>
            </a:prstGeom>
            <a:solidFill>
              <a:srgbClr val="E86859"/>
            </a:solidFill>
            <a:ln w="12700" cap="flat">
              <a:solidFill>
                <a:srgbClr val="FCC450"/>
              </a:solidFill>
              <a:prstDash val="solid"/>
              <a:miter lim="800000"/>
            </a:ln>
            <a:effectLst/>
          </p:spPr>
          <p:txBody>
            <a:bodyPr wrap="square" lIns="45719" tIns="45719" rIns="45719" bIns="45719" numCol="1" anchor="ctr">
              <a:noAutofit/>
            </a:bodyPr>
            <a:lstStyle/>
            <a:p>
              <a:pPr algn="ctr">
                <a:defRPr sz="2000" b="1"/>
              </a:pPr>
              <a:endParaRPr/>
            </a:p>
          </p:txBody>
        </p:sp>
        <p:sp>
          <p:nvSpPr>
            <p:cNvPr id="415" name="ЕЖЕМЕСЯЧНО"/>
            <p:cNvSpPr txBox="1"/>
            <p:nvPr/>
          </p:nvSpPr>
          <p:spPr>
            <a:xfrm>
              <a:off x="27277" y="109309"/>
              <a:ext cx="2256846" cy="34018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2000" b="1"/>
              </a:lvl1pPr>
            </a:lstStyle>
            <a:p>
              <a:r>
                <a:t>ЕЖЕМЕСЯЧНО</a:t>
              </a:r>
            </a:p>
          </p:txBody>
        </p:sp>
      </p:grpSp>
      <p:grpSp>
        <p:nvGrpSpPr>
          <p:cNvPr id="419" name="Скругленный прямоугольник 19"/>
          <p:cNvGrpSpPr/>
          <p:nvPr/>
        </p:nvGrpSpPr>
        <p:grpSpPr>
          <a:xfrm>
            <a:off x="965200" y="2120900"/>
            <a:ext cx="2311400" cy="558800"/>
            <a:chOff x="0" y="0"/>
            <a:chExt cx="2311400" cy="558800"/>
          </a:xfrm>
        </p:grpSpPr>
        <p:sp>
          <p:nvSpPr>
            <p:cNvPr id="417" name="Сквиркл"/>
            <p:cNvSpPr/>
            <p:nvPr/>
          </p:nvSpPr>
          <p:spPr>
            <a:xfrm>
              <a:off x="0" y="0"/>
              <a:ext cx="2311400" cy="558800"/>
            </a:xfrm>
            <a:prstGeom prst="roundRect">
              <a:avLst>
                <a:gd name="adj" fmla="val 16667"/>
              </a:avLst>
            </a:prstGeom>
            <a:solidFill>
              <a:srgbClr val="BAA1F8"/>
            </a:solidFill>
            <a:ln w="12700" cap="flat">
              <a:solidFill>
                <a:srgbClr val="E86859"/>
              </a:solidFill>
              <a:prstDash val="solid"/>
              <a:miter lim="800000"/>
            </a:ln>
            <a:effectLst/>
          </p:spPr>
          <p:txBody>
            <a:bodyPr wrap="square" lIns="45719" tIns="45719" rIns="45719" bIns="45719" numCol="1" anchor="ctr">
              <a:noAutofit/>
            </a:bodyPr>
            <a:lstStyle/>
            <a:p>
              <a:pPr algn="ctr">
                <a:defRPr sz="1600" b="1">
                  <a:solidFill>
                    <a:srgbClr val="E86859"/>
                  </a:solidFill>
                </a:defRPr>
              </a:pPr>
              <a:endParaRPr/>
            </a:p>
          </p:txBody>
        </p:sp>
        <p:sp>
          <p:nvSpPr>
            <p:cNvPr id="418" name="СУММА КРЕДИТА/ЗАЙМА"/>
            <p:cNvSpPr txBox="1"/>
            <p:nvPr/>
          </p:nvSpPr>
          <p:spPr>
            <a:xfrm>
              <a:off x="241317" y="2103"/>
              <a:ext cx="1727166" cy="55459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600" b="1"/>
              </a:lvl1pPr>
            </a:lstStyle>
            <a:p>
              <a:r>
                <a:t>СУММА КРЕДИТА/ЗАЙМА</a:t>
              </a:r>
            </a:p>
          </p:txBody>
        </p:sp>
      </p:grpSp>
      <p:grpSp>
        <p:nvGrpSpPr>
          <p:cNvPr id="422" name="Скругленный прямоугольник 20"/>
          <p:cNvGrpSpPr/>
          <p:nvPr/>
        </p:nvGrpSpPr>
        <p:grpSpPr>
          <a:xfrm>
            <a:off x="3479800" y="2120900"/>
            <a:ext cx="2311400" cy="558800"/>
            <a:chOff x="0" y="0"/>
            <a:chExt cx="2311400" cy="558800"/>
          </a:xfrm>
        </p:grpSpPr>
        <p:sp>
          <p:nvSpPr>
            <p:cNvPr id="420" name="Сквиркл"/>
            <p:cNvSpPr/>
            <p:nvPr/>
          </p:nvSpPr>
          <p:spPr>
            <a:xfrm>
              <a:off x="0" y="0"/>
              <a:ext cx="2311400" cy="558800"/>
            </a:xfrm>
            <a:prstGeom prst="roundRect">
              <a:avLst>
                <a:gd name="adj" fmla="val 16667"/>
              </a:avLst>
            </a:prstGeom>
            <a:solidFill>
              <a:srgbClr val="BAA1F8"/>
            </a:solidFill>
            <a:ln w="12700" cap="flat">
              <a:solidFill>
                <a:srgbClr val="E86859"/>
              </a:solidFill>
              <a:prstDash val="solid"/>
              <a:miter lim="800000"/>
            </a:ln>
            <a:effectLst/>
          </p:spPr>
          <p:txBody>
            <a:bodyPr wrap="square" lIns="45719" tIns="45719" rIns="45719" bIns="45719" numCol="1" anchor="ctr">
              <a:noAutofit/>
            </a:bodyPr>
            <a:lstStyle/>
            <a:p>
              <a:pPr algn="ctr">
                <a:defRPr sz="1600" b="1">
                  <a:solidFill>
                    <a:srgbClr val="E86859"/>
                  </a:solidFill>
                </a:defRPr>
              </a:pPr>
              <a:endParaRPr/>
            </a:p>
          </p:txBody>
        </p:sp>
        <p:sp>
          <p:nvSpPr>
            <p:cNvPr id="421" name="ДАТА ВЫДАЧИ"/>
            <p:cNvSpPr txBox="1"/>
            <p:nvPr/>
          </p:nvSpPr>
          <p:spPr>
            <a:xfrm>
              <a:off x="27277" y="129103"/>
              <a:ext cx="2256846" cy="30059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600" b="1"/>
              </a:lvl1pPr>
            </a:lstStyle>
            <a:p>
              <a:r>
                <a:rPr dirty="0"/>
                <a:t>ДАТА ВЫДАЧИ</a:t>
              </a:r>
            </a:p>
          </p:txBody>
        </p:sp>
      </p:grpSp>
      <p:grpSp>
        <p:nvGrpSpPr>
          <p:cNvPr id="425" name="Скругленный прямоугольник 21"/>
          <p:cNvGrpSpPr/>
          <p:nvPr/>
        </p:nvGrpSpPr>
        <p:grpSpPr>
          <a:xfrm>
            <a:off x="965200" y="2908300"/>
            <a:ext cx="2311400" cy="558800"/>
            <a:chOff x="12700" y="-25400"/>
            <a:chExt cx="2311400" cy="558800"/>
          </a:xfrm>
        </p:grpSpPr>
        <p:sp>
          <p:nvSpPr>
            <p:cNvPr id="423" name="Сквиркл"/>
            <p:cNvSpPr/>
            <p:nvPr/>
          </p:nvSpPr>
          <p:spPr>
            <a:xfrm>
              <a:off x="12700" y="-25400"/>
              <a:ext cx="2311400" cy="558800"/>
            </a:xfrm>
            <a:prstGeom prst="roundRect">
              <a:avLst>
                <a:gd name="adj" fmla="val 16667"/>
              </a:avLst>
            </a:prstGeom>
            <a:solidFill>
              <a:srgbClr val="BAA1F8"/>
            </a:solidFill>
            <a:ln w="12700" cap="flat">
              <a:solidFill>
                <a:srgbClr val="E86859"/>
              </a:solidFill>
              <a:prstDash val="solid"/>
              <a:miter lim="800000"/>
            </a:ln>
            <a:effectLst/>
          </p:spPr>
          <p:txBody>
            <a:bodyPr wrap="square" lIns="45719" tIns="45719" rIns="45719" bIns="45719" numCol="1" anchor="ctr">
              <a:noAutofit/>
            </a:bodyPr>
            <a:lstStyle/>
            <a:p>
              <a:pPr algn="ctr">
                <a:defRPr sz="1600" b="1">
                  <a:solidFill>
                    <a:srgbClr val="E86859"/>
                  </a:solidFill>
                </a:defRPr>
              </a:pPr>
              <a:endParaRPr/>
            </a:p>
          </p:txBody>
        </p:sp>
        <p:sp>
          <p:nvSpPr>
            <p:cNvPr id="424" name="ПРОЦЕНТНАЯ СТАВКА"/>
            <p:cNvSpPr txBox="1"/>
            <p:nvPr/>
          </p:nvSpPr>
          <p:spPr>
            <a:xfrm>
              <a:off x="27277" y="129103"/>
              <a:ext cx="2256846" cy="30059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600" b="1"/>
              </a:lvl1pPr>
            </a:lstStyle>
            <a:p>
              <a:r>
                <a:t>ПРОЦЕНТНАЯ СТАВКА</a:t>
              </a:r>
            </a:p>
          </p:txBody>
        </p:sp>
      </p:grpSp>
      <p:grpSp>
        <p:nvGrpSpPr>
          <p:cNvPr id="428" name="Скругленный прямоугольник 22"/>
          <p:cNvGrpSpPr/>
          <p:nvPr/>
        </p:nvGrpSpPr>
        <p:grpSpPr>
          <a:xfrm>
            <a:off x="5994400" y="2120900"/>
            <a:ext cx="2311400" cy="558800"/>
            <a:chOff x="0" y="0"/>
            <a:chExt cx="2311400" cy="558800"/>
          </a:xfrm>
        </p:grpSpPr>
        <p:sp>
          <p:nvSpPr>
            <p:cNvPr id="426" name="Сквиркл"/>
            <p:cNvSpPr/>
            <p:nvPr/>
          </p:nvSpPr>
          <p:spPr>
            <a:xfrm>
              <a:off x="0" y="0"/>
              <a:ext cx="2311400" cy="558800"/>
            </a:xfrm>
            <a:prstGeom prst="roundRect">
              <a:avLst>
                <a:gd name="adj" fmla="val 16667"/>
              </a:avLst>
            </a:prstGeom>
            <a:solidFill>
              <a:srgbClr val="BAA1F8"/>
            </a:solidFill>
            <a:ln w="12700" cap="flat">
              <a:solidFill>
                <a:srgbClr val="E86859"/>
              </a:solidFill>
              <a:prstDash val="solid"/>
              <a:miter lim="800000"/>
            </a:ln>
            <a:effectLst/>
          </p:spPr>
          <p:txBody>
            <a:bodyPr wrap="square" lIns="45719" tIns="45719" rIns="45719" bIns="45719" numCol="1" anchor="ctr">
              <a:noAutofit/>
            </a:bodyPr>
            <a:lstStyle/>
            <a:p>
              <a:pPr algn="ctr">
                <a:defRPr sz="1600" b="1">
                  <a:solidFill>
                    <a:srgbClr val="E86859"/>
                  </a:solidFill>
                </a:defRPr>
              </a:pPr>
              <a:endParaRPr/>
            </a:p>
          </p:txBody>
        </p:sp>
        <p:sp>
          <p:nvSpPr>
            <p:cNvPr id="427" name="ЕДИНОВРЕМЕННАЯ КОМИССИЯ"/>
            <p:cNvSpPr/>
            <p:nvPr/>
          </p:nvSpPr>
          <p:spPr>
            <a:xfrm>
              <a:off x="204730" y="304800"/>
              <a:ext cx="1876540"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600" b="1"/>
              </a:lvl1pPr>
            </a:lstStyle>
            <a:p>
              <a:r>
                <a:rPr dirty="0"/>
                <a:t>ЕДИНОВРЕМЕННАЯ КОМИССИЯ</a:t>
              </a:r>
            </a:p>
          </p:txBody>
        </p:sp>
      </p:grpSp>
      <p:grpSp>
        <p:nvGrpSpPr>
          <p:cNvPr id="431" name="Скругленный прямоугольник 23"/>
          <p:cNvGrpSpPr/>
          <p:nvPr/>
        </p:nvGrpSpPr>
        <p:grpSpPr>
          <a:xfrm>
            <a:off x="3479800" y="2933700"/>
            <a:ext cx="2311400" cy="558800"/>
            <a:chOff x="0" y="0"/>
            <a:chExt cx="2311400" cy="558800"/>
          </a:xfrm>
        </p:grpSpPr>
        <p:sp>
          <p:nvSpPr>
            <p:cNvPr id="429" name="Сквиркл"/>
            <p:cNvSpPr/>
            <p:nvPr/>
          </p:nvSpPr>
          <p:spPr>
            <a:xfrm>
              <a:off x="0" y="0"/>
              <a:ext cx="2311400" cy="558800"/>
            </a:xfrm>
            <a:prstGeom prst="roundRect">
              <a:avLst>
                <a:gd name="adj" fmla="val 16667"/>
              </a:avLst>
            </a:prstGeom>
            <a:solidFill>
              <a:srgbClr val="BAA1F8"/>
            </a:solidFill>
            <a:ln w="12700" cap="flat">
              <a:solidFill>
                <a:srgbClr val="E86859"/>
              </a:solidFill>
              <a:prstDash val="solid"/>
              <a:miter lim="800000"/>
            </a:ln>
            <a:effectLst/>
          </p:spPr>
          <p:txBody>
            <a:bodyPr wrap="square" lIns="45719" tIns="45719" rIns="45719" bIns="45719" numCol="1" anchor="ctr">
              <a:noAutofit/>
            </a:bodyPr>
            <a:lstStyle/>
            <a:p>
              <a:pPr algn="ctr">
                <a:defRPr sz="1600" b="1">
                  <a:solidFill>
                    <a:srgbClr val="E86859"/>
                  </a:solidFill>
                </a:defRPr>
              </a:pPr>
              <a:endParaRPr/>
            </a:p>
          </p:txBody>
        </p:sp>
        <p:sp>
          <p:nvSpPr>
            <p:cNvPr id="430" name="ПОРЯДОК (СПОСОБ) ПОГАШЕНИЯ"/>
            <p:cNvSpPr txBox="1"/>
            <p:nvPr/>
          </p:nvSpPr>
          <p:spPr>
            <a:xfrm>
              <a:off x="27277" y="2103"/>
              <a:ext cx="2256846" cy="55459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600" b="1"/>
              </a:lvl1pPr>
            </a:lstStyle>
            <a:p>
              <a:r>
                <a:rPr dirty="0"/>
                <a:t>ПОРЯДОК (СПОСОБ) ПОГАШЕНИЯ</a:t>
              </a:r>
            </a:p>
          </p:txBody>
        </p:sp>
      </p:grpSp>
      <p:grpSp>
        <p:nvGrpSpPr>
          <p:cNvPr id="434" name="Скругленный прямоугольник 24"/>
          <p:cNvGrpSpPr/>
          <p:nvPr/>
        </p:nvGrpSpPr>
        <p:grpSpPr>
          <a:xfrm>
            <a:off x="4851400" y="3695700"/>
            <a:ext cx="2311400" cy="558800"/>
            <a:chOff x="0" y="0"/>
            <a:chExt cx="2311400" cy="558800"/>
          </a:xfrm>
        </p:grpSpPr>
        <p:sp>
          <p:nvSpPr>
            <p:cNvPr id="432" name="Сквиркл"/>
            <p:cNvSpPr/>
            <p:nvPr/>
          </p:nvSpPr>
          <p:spPr>
            <a:xfrm>
              <a:off x="0" y="0"/>
              <a:ext cx="2311400" cy="558800"/>
            </a:xfrm>
            <a:prstGeom prst="roundRect">
              <a:avLst>
                <a:gd name="adj" fmla="val 16667"/>
              </a:avLst>
            </a:prstGeom>
            <a:solidFill>
              <a:srgbClr val="BAA1F8"/>
            </a:solidFill>
            <a:ln w="12700" cap="flat">
              <a:solidFill>
                <a:srgbClr val="E86859"/>
              </a:solidFill>
              <a:prstDash val="solid"/>
              <a:miter lim="800000"/>
            </a:ln>
            <a:effectLst/>
          </p:spPr>
          <p:txBody>
            <a:bodyPr wrap="square" lIns="45719" tIns="45719" rIns="45719" bIns="45719" numCol="1" anchor="ctr">
              <a:noAutofit/>
            </a:bodyPr>
            <a:lstStyle/>
            <a:p>
              <a:pPr algn="ctr">
                <a:defRPr sz="1600" b="1">
                  <a:solidFill>
                    <a:srgbClr val="E86859"/>
                  </a:solidFill>
                </a:defRPr>
              </a:pPr>
              <a:endParaRPr/>
            </a:p>
          </p:txBody>
        </p:sp>
        <p:sp>
          <p:nvSpPr>
            <p:cNvPr id="433" name="ПЕРИОДИЧНОСТЬ ПОГАШЕНИЯ"/>
            <p:cNvSpPr txBox="1"/>
            <p:nvPr/>
          </p:nvSpPr>
          <p:spPr>
            <a:xfrm>
              <a:off x="297673" y="2103"/>
              <a:ext cx="1766854" cy="55459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600" b="1"/>
              </a:lvl1pPr>
            </a:lstStyle>
            <a:p>
              <a:r>
                <a:rPr dirty="0"/>
                <a:t>ПЕРИОДИЧНОСТЬ ПОГАШЕНИЯ</a:t>
              </a:r>
            </a:p>
          </p:txBody>
        </p:sp>
      </p:grpSp>
      <p:grpSp>
        <p:nvGrpSpPr>
          <p:cNvPr id="437" name="Скругленный прямоугольник 25"/>
          <p:cNvGrpSpPr/>
          <p:nvPr/>
        </p:nvGrpSpPr>
        <p:grpSpPr>
          <a:xfrm>
            <a:off x="2336800" y="3695700"/>
            <a:ext cx="2311400" cy="558800"/>
            <a:chOff x="0" y="0"/>
            <a:chExt cx="2311400" cy="558800"/>
          </a:xfrm>
        </p:grpSpPr>
        <p:sp>
          <p:nvSpPr>
            <p:cNvPr id="435" name="Сквиркл"/>
            <p:cNvSpPr/>
            <p:nvPr/>
          </p:nvSpPr>
          <p:spPr>
            <a:xfrm>
              <a:off x="0" y="0"/>
              <a:ext cx="2311400" cy="558800"/>
            </a:xfrm>
            <a:prstGeom prst="roundRect">
              <a:avLst>
                <a:gd name="adj" fmla="val 16667"/>
              </a:avLst>
            </a:prstGeom>
            <a:solidFill>
              <a:srgbClr val="BAA1F8"/>
            </a:solidFill>
            <a:ln w="12700" cap="flat">
              <a:solidFill>
                <a:srgbClr val="E86859"/>
              </a:solidFill>
              <a:prstDash val="solid"/>
              <a:miter lim="800000"/>
            </a:ln>
            <a:effectLst/>
          </p:spPr>
          <p:txBody>
            <a:bodyPr wrap="square" lIns="45719" tIns="45719" rIns="45719" bIns="45719" numCol="1" anchor="ctr">
              <a:noAutofit/>
            </a:bodyPr>
            <a:lstStyle/>
            <a:p>
              <a:pPr algn="ctr">
                <a:defRPr sz="1600" b="1">
                  <a:solidFill>
                    <a:srgbClr val="E86859"/>
                  </a:solidFill>
                </a:defRPr>
              </a:pPr>
              <a:endParaRPr/>
            </a:p>
          </p:txBody>
        </p:sp>
        <p:sp>
          <p:nvSpPr>
            <p:cNvPr id="436" name="СРОК КРЕДИТА/ЗАЙМА"/>
            <p:cNvSpPr txBox="1"/>
            <p:nvPr/>
          </p:nvSpPr>
          <p:spPr>
            <a:xfrm>
              <a:off x="27277" y="129103"/>
              <a:ext cx="2256846" cy="30059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600" b="1"/>
              </a:lvl1pPr>
            </a:lstStyle>
            <a:p>
              <a:r>
                <a:rPr dirty="0"/>
                <a:t>СРОК КРЕДИТА/ЗАЙМА</a:t>
              </a:r>
            </a:p>
          </p:txBody>
        </p:sp>
      </p:grpSp>
      <p:grpSp>
        <p:nvGrpSpPr>
          <p:cNvPr id="440" name="Скругленный прямоугольник 26"/>
          <p:cNvGrpSpPr/>
          <p:nvPr/>
        </p:nvGrpSpPr>
        <p:grpSpPr>
          <a:xfrm>
            <a:off x="5994400" y="2933700"/>
            <a:ext cx="2311400" cy="558800"/>
            <a:chOff x="0" y="0"/>
            <a:chExt cx="2311400" cy="558800"/>
          </a:xfrm>
        </p:grpSpPr>
        <p:sp>
          <p:nvSpPr>
            <p:cNvPr id="438" name="Сквиркл"/>
            <p:cNvSpPr/>
            <p:nvPr/>
          </p:nvSpPr>
          <p:spPr>
            <a:xfrm>
              <a:off x="0" y="0"/>
              <a:ext cx="2311400" cy="558800"/>
            </a:xfrm>
            <a:prstGeom prst="roundRect">
              <a:avLst>
                <a:gd name="adj" fmla="val 16667"/>
              </a:avLst>
            </a:prstGeom>
            <a:solidFill>
              <a:srgbClr val="BAA3F6"/>
            </a:solidFill>
            <a:ln w="12700" cap="flat">
              <a:solidFill>
                <a:srgbClr val="E86859"/>
              </a:solidFill>
              <a:prstDash val="solid"/>
              <a:miter lim="800000"/>
            </a:ln>
            <a:effectLst/>
          </p:spPr>
          <p:txBody>
            <a:bodyPr wrap="square" lIns="45719" tIns="45719" rIns="45719" bIns="45719" numCol="1" anchor="ctr">
              <a:noAutofit/>
            </a:bodyPr>
            <a:lstStyle/>
            <a:p>
              <a:pPr algn="ctr">
                <a:defRPr sz="1600" b="1">
                  <a:solidFill>
                    <a:srgbClr val="E86859"/>
                  </a:solidFill>
                </a:defRPr>
              </a:pPr>
              <a:endParaRPr/>
            </a:p>
          </p:txBody>
        </p:sp>
        <p:sp>
          <p:nvSpPr>
            <p:cNvPr id="439" name="ЕЖЕМЕСЯЧНАЯ КОМИССИЯ"/>
            <p:cNvSpPr txBox="1"/>
            <p:nvPr/>
          </p:nvSpPr>
          <p:spPr>
            <a:xfrm>
              <a:off x="353583" y="2103"/>
              <a:ext cx="1604234" cy="55459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600" b="1"/>
              </a:lvl1pPr>
            </a:lstStyle>
            <a:p>
              <a:r>
                <a:t>ЕЖЕМЕСЯЧНАЯ КОМИССИЯ</a:t>
              </a:r>
            </a:p>
          </p:txBody>
        </p:sp>
      </p:grpSp>
      <p:grpSp>
        <p:nvGrpSpPr>
          <p:cNvPr id="443" name="Скругленный прямоугольник 9"/>
          <p:cNvGrpSpPr/>
          <p:nvPr/>
        </p:nvGrpSpPr>
        <p:grpSpPr>
          <a:xfrm>
            <a:off x="990600" y="4486275"/>
            <a:ext cx="3933825" cy="486017"/>
            <a:chOff x="0" y="0"/>
            <a:chExt cx="3933825" cy="486016"/>
          </a:xfrm>
        </p:grpSpPr>
        <p:sp>
          <p:nvSpPr>
            <p:cNvPr id="441" name="Сквиркл"/>
            <p:cNvSpPr/>
            <p:nvPr/>
          </p:nvSpPr>
          <p:spPr>
            <a:xfrm>
              <a:off x="0" y="0"/>
              <a:ext cx="3933825" cy="486017"/>
            </a:xfrm>
            <a:prstGeom prst="roundRect">
              <a:avLst>
                <a:gd name="adj" fmla="val 16667"/>
              </a:avLst>
            </a:prstGeom>
            <a:solidFill>
              <a:srgbClr val="FCC450"/>
            </a:solidFill>
            <a:ln w="12700" cap="flat">
              <a:solidFill>
                <a:srgbClr val="FCC450"/>
              </a:solidFill>
              <a:prstDash val="solid"/>
              <a:miter lim="800000"/>
            </a:ln>
            <a:effectLst/>
          </p:spPr>
          <p:txBody>
            <a:bodyPr wrap="square" lIns="45719" tIns="45719" rIns="45719" bIns="45719" numCol="1" anchor="ctr">
              <a:noAutofit/>
            </a:bodyPr>
            <a:lstStyle/>
            <a:p>
              <a:pPr>
                <a:defRPr b="1"/>
              </a:pPr>
              <a:endParaRPr/>
            </a:p>
          </p:txBody>
        </p:sp>
        <p:sp>
          <p:nvSpPr>
            <p:cNvPr id="442" name="ВСЕГО ВЫПЛАТИТЬ"/>
            <p:cNvSpPr txBox="1"/>
            <p:nvPr/>
          </p:nvSpPr>
          <p:spPr>
            <a:xfrm>
              <a:off x="150724" y="102038"/>
              <a:ext cx="1884440" cy="3073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defRPr b="1">
                  <a:latin typeface="Proxima Nova"/>
                  <a:ea typeface="Proxima Nova"/>
                  <a:cs typeface="Proxima Nova"/>
                  <a:sym typeface="Proxima Nova"/>
                </a:defRPr>
              </a:lvl1pPr>
            </a:lstStyle>
            <a:p>
              <a:r>
                <a:rPr dirty="0"/>
                <a:t>ВСЕГО ВЫПЛАТИТЬ</a:t>
              </a:r>
              <a:r>
                <a:rPr lang="ru-RU" dirty="0"/>
                <a:t>:</a:t>
              </a:r>
              <a:endParaRPr dirty="0"/>
            </a:p>
          </p:txBody>
        </p:sp>
      </p:grpSp>
      <p:sp>
        <p:nvSpPr>
          <p:cNvPr id="444" name="Овал 29"/>
          <p:cNvSpPr txBox="1"/>
          <p:nvPr/>
        </p:nvSpPr>
        <p:spPr>
          <a:xfrm>
            <a:off x="2845723" y="4351078"/>
            <a:ext cx="2200464" cy="7564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b="1">
                <a:latin typeface="Proxima Nova"/>
                <a:ea typeface="Proxima Nova"/>
                <a:cs typeface="Proxima Nova"/>
                <a:sym typeface="Proxima Nova"/>
              </a:defRPr>
            </a:lvl1pPr>
          </a:lstStyle>
          <a:p>
            <a:endParaRPr dirty="0"/>
          </a:p>
        </p:txBody>
      </p:sp>
      <p:grpSp>
        <p:nvGrpSpPr>
          <p:cNvPr id="447" name="Скругленный прямоугольник 30"/>
          <p:cNvGrpSpPr/>
          <p:nvPr/>
        </p:nvGrpSpPr>
        <p:grpSpPr>
          <a:xfrm>
            <a:off x="5028579" y="4483100"/>
            <a:ext cx="3279471" cy="499526"/>
            <a:chOff x="0" y="0"/>
            <a:chExt cx="3279470" cy="499525"/>
          </a:xfrm>
        </p:grpSpPr>
        <p:sp>
          <p:nvSpPr>
            <p:cNvPr id="445" name="Сквиркл"/>
            <p:cNvSpPr/>
            <p:nvPr/>
          </p:nvSpPr>
          <p:spPr>
            <a:xfrm>
              <a:off x="0" y="0"/>
              <a:ext cx="3279470" cy="499525"/>
            </a:xfrm>
            <a:prstGeom prst="roundRect">
              <a:avLst>
                <a:gd name="adj" fmla="val 13830"/>
              </a:avLst>
            </a:prstGeom>
            <a:solidFill>
              <a:srgbClr val="FCC450"/>
            </a:solidFill>
            <a:ln w="12700" cap="flat">
              <a:solidFill>
                <a:srgbClr val="FCC450"/>
              </a:solidFill>
              <a:prstDash val="solid"/>
              <a:miter lim="800000"/>
            </a:ln>
            <a:effectLst/>
          </p:spPr>
          <p:txBody>
            <a:bodyPr wrap="square" lIns="45719" tIns="45719" rIns="45719" bIns="45719" numCol="1" anchor="ctr">
              <a:noAutofit/>
            </a:bodyPr>
            <a:lstStyle/>
            <a:p>
              <a:pPr>
                <a:defRPr b="1"/>
              </a:pPr>
              <a:endParaRPr/>
            </a:p>
          </p:txBody>
        </p:sp>
        <p:sp>
          <p:nvSpPr>
            <p:cNvPr id="446" name="ПЕРЕПЛАТА"/>
            <p:cNvSpPr txBox="1"/>
            <p:nvPr/>
          </p:nvSpPr>
          <p:spPr>
            <a:xfrm>
              <a:off x="117713" y="115125"/>
              <a:ext cx="1445887" cy="26211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Autofit/>
            </a:bodyPr>
            <a:lstStyle>
              <a:lvl1pPr>
                <a:defRPr b="1">
                  <a:latin typeface="Proxima Nova"/>
                  <a:ea typeface="Proxima Nova"/>
                  <a:cs typeface="Proxima Nova"/>
                  <a:sym typeface="Proxima Nova"/>
                </a:defRPr>
              </a:lvl1pPr>
            </a:lstStyle>
            <a:p>
              <a:r>
                <a:rPr dirty="0"/>
                <a:t>ПЕРЕПЛАТА</a:t>
              </a:r>
              <a:r>
                <a:rPr lang="ru-RU" dirty="0"/>
                <a:t>:</a:t>
              </a:r>
              <a:endParaRPr dirty="0"/>
            </a:p>
          </p:txBody>
        </p:sp>
      </p:grpSp>
      <p:sp>
        <p:nvSpPr>
          <p:cNvPr id="448" name="Овал 31"/>
          <p:cNvSpPr/>
          <p:nvPr/>
        </p:nvSpPr>
        <p:spPr>
          <a:xfrm>
            <a:off x="6462445" y="4575394"/>
            <a:ext cx="1843355" cy="307777"/>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nchor="ctr">
            <a:spAutoFit/>
          </a:bodyPr>
          <a:lstStyle>
            <a:lvl1pPr algn="ctr">
              <a:defRPr b="1">
                <a:latin typeface="Proxima Nova"/>
                <a:ea typeface="Proxima Nova"/>
                <a:cs typeface="Proxima Nova"/>
                <a:sym typeface="Proxima Nova"/>
              </a:defRPr>
            </a:lvl1pPr>
          </a:lstStyle>
          <a:p>
            <a:endParaRPr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a14="http://schemas.microsoft.com/office/drawing/2010/main" xmlns:m="http://schemas.openxmlformats.org/officeDocument/2006/math" xmlns="">
      <p:transition spd="fast">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 name="Прямоугольник"/>
          <p:cNvSpPr/>
          <p:nvPr/>
        </p:nvSpPr>
        <p:spPr>
          <a:xfrm>
            <a:off x="-50800" y="-31750"/>
            <a:ext cx="9245600" cy="5207000"/>
          </a:xfrm>
          <a:prstGeom prst="rect">
            <a:avLst/>
          </a:prstGeom>
          <a:solidFill>
            <a:srgbClr val="000000">
              <a:alpha val="70107"/>
            </a:srgbClr>
          </a:solidFill>
          <a:ln w="12700">
            <a:solidFill>
              <a:srgbClr val="000000">
                <a:alpha val="70107"/>
              </a:srgbClr>
            </a:solidFill>
            <a:miter/>
          </a:ln>
        </p:spPr>
        <p:txBody>
          <a:bodyPr lIns="45719" rIns="45719" anchor="ctr"/>
          <a:lstStyle/>
          <a:p>
            <a:endParaRPr/>
          </a:p>
        </p:txBody>
      </p:sp>
      <p:sp>
        <p:nvSpPr>
          <p:cNvPr id="451" name="TextBox 9"/>
          <p:cNvSpPr txBox="1"/>
          <p:nvPr/>
        </p:nvSpPr>
        <p:spPr>
          <a:xfrm>
            <a:off x="886345" y="263269"/>
            <a:ext cx="7371310" cy="5359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900" b="1">
                <a:solidFill>
                  <a:srgbClr val="FFFFFF"/>
                </a:solidFill>
                <a:latin typeface="Proxima Nova"/>
                <a:ea typeface="Proxima Nova"/>
                <a:cs typeface="Proxima Nova"/>
                <a:sym typeface="Proxima Nova"/>
              </a:defRPr>
            </a:lvl1pPr>
          </a:lstStyle>
          <a:p>
            <a:r>
              <a:t>КРЕДИТНЫЙ КАЛЬКУЛЯТОР </a:t>
            </a:r>
          </a:p>
        </p:txBody>
      </p:sp>
      <p:sp>
        <p:nvSpPr>
          <p:cNvPr id="452" name="Сквиркл"/>
          <p:cNvSpPr/>
          <p:nvPr/>
        </p:nvSpPr>
        <p:spPr>
          <a:xfrm>
            <a:off x="965200" y="1673472"/>
            <a:ext cx="2311400" cy="558801"/>
          </a:xfrm>
          <a:prstGeom prst="roundRect">
            <a:avLst>
              <a:gd name="adj" fmla="val 16667"/>
            </a:avLst>
          </a:prstGeom>
          <a:ln w="12700">
            <a:solidFill>
              <a:srgbClr val="FCC450"/>
            </a:solidFill>
            <a:miter/>
          </a:ln>
        </p:spPr>
        <p:txBody>
          <a:bodyPr lIns="45719" rIns="45719" anchor="ctr"/>
          <a:lstStyle/>
          <a:p>
            <a:pPr algn="ctr">
              <a:defRPr sz="2000" b="1"/>
            </a:pPr>
            <a:endParaRPr/>
          </a:p>
        </p:txBody>
      </p:sp>
      <p:sp>
        <p:nvSpPr>
          <p:cNvPr id="453" name="1 000 000 РУБЛЕЙ"/>
          <p:cNvSpPr txBox="1"/>
          <p:nvPr/>
        </p:nvSpPr>
        <p:spPr>
          <a:xfrm>
            <a:off x="992477" y="1782781"/>
            <a:ext cx="2256846" cy="3401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2000" b="1">
                <a:solidFill>
                  <a:srgbClr val="FFFFFF"/>
                </a:solidFill>
              </a:defRPr>
            </a:lvl1pPr>
          </a:lstStyle>
          <a:p>
            <a:r>
              <a:t>1 000 000 РУБЛЕЙ</a:t>
            </a:r>
          </a:p>
        </p:txBody>
      </p:sp>
      <p:sp>
        <p:nvSpPr>
          <p:cNvPr id="454" name="Сквиркл"/>
          <p:cNvSpPr/>
          <p:nvPr/>
        </p:nvSpPr>
        <p:spPr>
          <a:xfrm>
            <a:off x="965200" y="2802313"/>
            <a:ext cx="2311400" cy="558801"/>
          </a:xfrm>
          <a:prstGeom prst="roundRect">
            <a:avLst>
              <a:gd name="adj" fmla="val 16667"/>
            </a:avLst>
          </a:prstGeom>
          <a:ln w="12700">
            <a:solidFill>
              <a:srgbClr val="FCC450"/>
            </a:solidFill>
            <a:miter/>
          </a:ln>
        </p:spPr>
        <p:txBody>
          <a:bodyPr lIns="45719" rIns="45719" anchor="ctr"/>
          <a:lstStyle/>
          <a:p>
            <a:pPr algn="ctr">
              <a:defRPr sz="2000" b="1"/>
            </a:pPr>
            <a:endParaRPr/>
          </a:p>
        </p:txBody>
      </p:sp>
      <p:sp>
        <p:nvSpPr>
          <p:cNvPr id="455" name="10 %"/>
          <p:cNvSpPr txBox="1"/>
          <p:nvPr/>
        </p:nvSpPr>
        <p:spPr>
          <a:xfrm>
            <a:off x="992477" y="2911622"/>
            <a:ext cx="2256846" cy="3401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2000" b="1">
                <a:solidFill>
                  <a:srgbClr val="FFFFFF"/>
                </a:solidFill>
              </a:defRPr>
            </a:lvl1pPr>
          </a:lstStyle>
          <a:p>
            <a:r>
              <a:t>10 %</a:t>
            </a:r>
          </a:p>
        </p:txBody>
      </p:sp>
      <p:sp>
        <p:nvSpPr>
          <p:cNvPr id="456" name="Сквиркл"/>
          <p:cNvSpPr/>
          <p:nvPr/>
        </p:nvSpPr>
        <p:spPr>
          <a:xfrm>
            <a:off x="5994400" y="1673472"/>
            <a:ext cx="2311400" cy="558801"/>
          </a:xfrm>
          <a:prstGeom prst="roundRect">
            <a:avLst>
              <a:gd name="adj" fmla="val 16667"/>
            </a:avLst>
          </a:prstGeom>
          <a:ln w="12700">
            <a:solidFill>
              <a:srgbClr val="FCC450"/>
            </a:solidFill>
            <a:miter/>
          </a:ln>
        </p:spPr>
        <p:txBody>
          <a:bodyPr lIns="45719" rIns="45719" anchor="ctr"/>
          <a:lstStyle/>
          <a:p>
            <a:pPr algn="ctr">
              <a:defRPr sz="2000" b="1"/>
            </a:pPr>
            <a:endParaRPr/>
          </a:p>
        </p:txBody>
      </p:sp>
      <p:sp>
        <p:nvSpPr>
          <p:cNvPr id="457" name="0 РУБЛЕЙ"/>
          <p:cNvSpPr txBox="1"/>
          <p:nvPr/>
        </p:nvSpPr>
        <p:spPr>
          <a:xfrm>
            <a:off x="6021678" y="1782781"/>
            <a:ext cx="2256845" cy="3401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2000" b="1">
                <a:solidFill>
                  <a:srgbClr val="FFFFFF"/>
                </a:solidFill>
              </a:defRPr>
            </a:lvl1pPr>
          </a:lstStyle>
          <a:p>
            <a:r>
              <a:t>0 РУБЛЕЙ</a:t>
            </a:r>
          </a:p>
        </p:txBody>
      </p:sp>
      <p:sp>
        <p:nvSpPr>
          <p:cNvPr id="458" name="Сквиркл"/>
          <p:cNvSpPr/>
          <p:nvPr/>
        </p:nvSpPr>
        <p:spPr>
          <a:xfrm>
            <a:off x="3479800" y="1673472"/>
            <a:ext cx="2311400" cy="558801"/>
          </a:xfrm>
          <a:prstGeom prst="roundRect">
            <a:avLst>
              <a:gd name="adj" fmla="val 16667"/>
            </a:avLst>
          </a:prstGeom>
          <a:ln w="12700">
            <a:solidFill>
              <a:srgbClr val="FCC450"/>
            </a:solidFill>
            <a:miter/>
          </a:ln>
        </p:spPr>
        <p:txBody>
          <a:bodyPr lIns="45719" rIns="45719" anchor="ctr"/>
          <a:lstStyle/>
          <a:p>
            <a:pPr algn="ctr">
              <a:defRPr sz="2000" b="1"/>
            </a:pPr>
            <a:endParaRPr/>
          </a:p>
        </p:txBody>
      </p:sp>
      <p:sp>
        <p:nvSpPr>
          <p:cNvPr id="459" name="01.01.2020"/>
          <p:cNvSpPr txBox="1"/>
          <p:nvPr/>
        </p:nvSpPr>
        <p:spPr>
          <a:xfrm>
            <a:off x="3507078" y="1752818"/>
            <a:ext cx="2256845"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2000" b="1">
                <a:solidFill>
                  <a:srgbClr val="FFFFFF"/>
                </a:solidFill>
              </a:defRPr>
            </a:lvl1pPr>
          </a:lstStyle>
          <a:p>
            <a:r>
              <a:rPr lang="ru-RU" dirty="0" smtClean="0"/>
              <a:t>1</a:t>
            </a:r>
            <a:r>
              <a:rPr dirty="0" smtClean="0"/>
              <a:t>.</a:t>
            </a:r>
            <a:r>
              <a:rPr lang="ru-RU" dirty="0" smtClean="0"/>
              <a:t>01</a:t>
            </a:r>
            <a:r>
              <a:rPr dirty="0" smtClean="0"/>
              <a:t>.20</a:t>
            </a:r>
            <a:r>
              <a:rPr lang="ru-RU" dirty="0" smtClean="0"/>
              <a:t>23</a:t>
            </a:r>
            <a:endParaRPr dirty="0"/>
          </a:p>
        </p:txBody>
      </p:sp>
      <p:sp>
        <p:nvSpPr>
          <p:cNvPr id="460" name="Сквиркл"/>
          <p:cNvSpPr/>
          <p:nvPr/>
        </p:nvSpPr>
        <p:spPr>
          <a:xfrm>
            <a:off x="3479800" y="2827713"/>
            <a:ext cx="2311400" cy="558801"/>
          </a:xfrm>
          <a:prstGeom prst="roundRect">
            <a:avLst>
              <a:gd name="adj" fmla="val 16667"/>
            </a:avLst>
          </a:prstGeom>
          <a:ln w="12700">
            <a:solidFill>
              <a:srgbClr val="FCC450"/>
            </a:solidFill>
            <a:miter/>
          </a:ln>
        </p:spPr>
        <p:txBody>
          <a:bodyPr lIns="45719" rIns="45719" anchor="ctr"/>
          <a:lstStyle/>
          <a:p>
            <a:pPr algn="ctr">
              <a:defRPr sz="2000" b="1"/>
            </a:pPr>
            <a:endParaRPr/>
          </a:p>
        </p:txBody>
      </p:sp>
      <p:sp>
        <p:nvSpPr>
          <p:cNvPr id="461" name="АННУИТЕТНЫЙ"/>
          <p:cNvSpPr txBox="1"/>
          <p:nvPr/>
        </p:nvSpPr>
        <p:spPr>
          <a:xfrm>
            <a:off x="3507078" y="2937022"/>
            <a:ext cx="2256845" cy="3401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2000" b="1">
                <a:solidFill>
                  <a:srgbClr val="FFFFFF"/>
                </a:solidFill>
              </a:defRPr>
            </a:lvl1pPr>
          </a:lstStyle>
          <a:p>
            <a:r>
              <a:t>АННУИТЕТНЫЙ</a:t>
            </a:r>
          </a:p>
        </p:txBody>
      </p:sp>
      <p:sp>
        <p:nvSpPr>
          <p:cNvPr id="462" name="Сквиркл"/>
          <p:cNvSpPr/>
          <p:nvPr/>
        </p:nvSpPr>
        <p:spPr>
          <a:xfrm>
            <a:off x="5994400" y="2827713"/>
            <a:ext cx="2311400" cy="558801"/>
          </a:xfrm>
          <a:prstGeom prst="roundRect">
            <a:avLst>
              <a:gd name="adj" fmla="val 16667"/>
            </a:avLst>
          </a:prstGeom>
          <a:ln w="12700">
            <a:solidFill>
              <a:srgbClr val="FCC450"/>
            </a:solidFill>
            <a:miter/>
          </a:ln>
        </p:spPr>
        <p:txBody>
          <a:bodyPr lIns="45719" rIns="45719" anchor="ctr"/>
          <a:lstStyle/>
          <a:p>
            <a:pPr algn="ctr">
              <a:defRPr sz="2000" b="1"/>
            </a:pPr>
            <a:endParaRPr/>
          </a:p>
        </p:txBody>
      </p:sp>
      <p:sp>
        <p:nvSpPr>
          <p:cNvPr id="463" name="100 РУБЛЕЙ"/>
          <p:cNvSpPr txBox="1"/>
          <p:nvPr/>
        </p:nvSpPr>
        <p:spPr>
          <a:xfrm>
            <a:off x="6021678" y="2937022"/>
            <a:ext cx="2256845" cy="3401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2000" b="1">
                <a:solidFill>
                  <a:srgbClr val="FFFFFF"/>
                </a:solidFill>
              </a:defRPr>
            </a:lvl1pPr>
          </a:lstStyle>
          <a:p>
            <a:r>
              <a:t>100 РУБЛЕЙ</a:t>
            </a:r>
          </a:p>
        </p:txBody>
      </p:sp>
      <p:sp>
        <p:nvSpPr>
          <p:cNvPr id="464" name="Сквиркл"/>
          <p:cNvSpPr/>
          <p:nvPr/>
        </p:nvSpPr>
        <p:spPr>
          <a:xfrm>
            <a:off x="2336800" y="3519362"/>
            <a:ext cx="1968772" cy="558801"/>
          </a:xfrm>
          <a:prstGeom prst="roundRect">
            <a:avLst>
              <a:gd name="adj" fmla="val 16667"/>
            </a:avLst>
          </a:prstGeom>
          <a:ln w="12700">
            <a:solidFill>
              <a:srgbClr val="FCC450"/>
            </a:solidFill>
            <a:miter/>
          </a:ln>
        </p:spPr>
        <p:txBody>
          <a:bodyPr lIns="45719" rIns="45719" anchor="ctr"/>
          <a:lstStyle/>
          <a:p>
            <a:pPr algn="ctr">
              <a:defRPr sz="2000" b="1"/>
            </a:pPr>
            <a:endParaRPr/>
          </a:p>
        </p:txBody>
      </p:sp>
      <p:sp>
        <p:nvSpPr>
          <p:cNvPr id="465" name="3 ГОДА"/>
          <p:cNvSpPr txBox="1"/>
          <p:nvPr/>
        </p:nvSpPr>
        <p:spPr>
          <a:xfrm>
            <a:off x="2592677" y="3632219"/>
            <a:ext cx="2256846" cy="3330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800" b="1">
                <a:solidFill>
                  <a:srgbClr val="FFFFFF"/>
                </a:solidFill>
              </a:defRPr>
            </a:lvl1pPr>
          </a:lstStyle>
          <a:p>
            <a:r>
              <a:t> 3 ГОДА</a:t>
            </a:r>
          </a:p>
        </p:txBody>
      </p:sp>
      <p:sp>
        <p:nvSpPr>
          <p:cNvPr id="466" name="Сквиркл"/>
          <p:cNvSpPr/>
          <p:nvPr/>
        </p:nvSpPr>
        <p:spPr>
          <a:xfrm>
            <a:off x="4432300" y="3519362"/>
            <a:ext cx="2311400" cy="558801"/>
          </a:xfrm>
          <a:prstGeom prst="roundRect">
            <a:avLst>
              <a:gd name="adj" fmla="val 16667"/>
            </a:avLst>
          </a:prstGeom>
          <a:ln w="12700">
            <a:solidFill>
              <a:srgbClr val="FCC450"/>
            </a:solidFill>
            <a:miter/>
          </a:ln>
        </p:spPr>
        <p:txBody>
          <a:bodyPr lIns="45719" rIns="45719" anchor="ctr"/>
          <a:lstStyle/>
          <a:p>
            <a:pPr algn="ctr">
              <a:defRPr sz="2000" b="1"/>
            </a:pPr>
            <a:endParaRPr/>
          </a:p>
        </p:txBody>
      </p:sp>
      <p:sp>
        <p:nvSpPr>
          <p:cNvPr id="467" name="ЕЖЕМЕСЯЧНО"/>
          <p:cNvSpPr txBox="1"/>
          <p:nvPr/>
        </p:nvSpPr>
        <p:spPr>
          <a:xfrm>
            <a:off x="4129378" y="3632219"/>
            <a:ext cx="2256845" cy="3330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800" b="1">
                <a:solidFill>
                  <a:srgbClr val="FFFFFF"/>
                </a:solidFill>
              </a:defRPr>
            </a:lvl1pPr>
          </a:lstStyle>
          <a:p>
            <a:r>
              <a:t>ЕЖЕМЕСЯЧНО</a:t>
            </a:r>
          </a:p>
        </p:txBody>
      </p:sp>
      <p:sp>
        <p:nvSpPr>
          <p:cNvPr id="468" name="Сквиркл"/>
          <p:cNvSpPr/>
          <p:nvPr/>
        </p:nvSpPr>
        <p:spPr>
          <a:xfrm>
            <a:off x="965200" y="1147197"/>
            <a:ext cx="2311400" cy="558801"/>
          </a:xfrm>
          <a:prstGeom prst="roundRect">
            <a:avLst>
              <a:gd name="adj" fmla="val 16667"/>
            </a:avLst>
          </a:prstGeom>
          <a:solidFill>
            <a:srgbClr val="BAA1F8"/>
          </a:solidFill>
          <a:ln w="12700">
            <a:solidFill>
              <a:srgbClr val="E86859"/>
            </a:solidFill>
            <a:miter/>
          </a:ln>
        </p:spPr>
        <p:txBody>
          <a:bodyPr lIns="45719" rIns="45719" anchor="ctr"/>
          <a:lstStyle/>
          <a:p>
            <a:pPr algn="ctr">
              <a:defRPr sz="1600" b="1">
                <a:solidFill>
                  <a:srgbClr val="E86859"/>
                </a:solidFill>
              </a:defRPr>
            </a:pPr>
            <a:endParaRPr/>
          </a:p>
        </p:txBody>
      </p:sp>
      <p:sp>
        <p:nvSpPr>
          <p:cNvPr id="469" name="СУММА КРЕДИТА/ЗАЙМА"/>
          <p:cNvSpPr txBox="1"/>
          <p:nvPr/>
        </p:nvSpPr>
        <p:spPr>
          <a:xfrm>
            <a:off x="1206517" y="1149300"/>
            <a:ext cx="1727166" cy="5545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600" b="1"/>
            </a:lvl1pPr>
          </a:lstStyle>
          <a:p>
            <a:r>
              <a:t>СУММА КРЕДИТА/ЗАЙМА</a:t>
            </a:r>
          </a:p>
        </p:txBody>
      </p:sp>
      <p:sp>
        <p:nvSpPr>
          <p:cNvPr id="470" name="Сквиркл"/>
          <p:cNvSpPr/>
          <p:nvPr/>
        </p:nvSpPr>
        <p:spPr>
          <a:xfrm>
            <a:off x="3479800" y="1147197"/>
            <a:ext cx="2311400" cy="558801"/>
          </a:xfrm>
          <a:prstGeom prst="roundRect">
            <a:avLst>
              <a:gd name="adj" fmla="val 16667"/>
            </a:avLst>
          </a:prstGeom>
          <a:solidFill>
            <a:srgbClr val="BAA1F8"/>
          </a:solidFill>
          <a:ln w="12700">
            <a:solidFill>
              <a:srgbClr val="E86859"/>
            </a:solidFill>
            <a:miter/>
          </a:ln>
        </p:spPr>
        <p:txBody>
          <a:bodyPr lIns="45719" rIns="45719" anchor="ctr"/>
          <a:lstStyle/>
          <a:p>
            <a:pPr algn="ctr">
              <a:defRPr sz="1600" b="1">
                <a:solidFill>
                  <a:srgbClr val="E86859"/>
                </a:solidFill>
              </a:defRPr>
            </a:pPr>
            <a:endParaRPr/>
          </a:p>
        </p:txBody>
      </p:sp>
      <p:sp>
        <p:nvSpPr>
          <p:cNvPr id="471" name="ДАТА ВЫДАЧИ"/>
          <p:cNvSpPr txBox="1"/>
          <p:nvPr/>
        </p:nvSpPr>
        <p:spPr>
          <a:xfrm>
            <a:off x="3507078" y="1276300"/>
            <a:ext cx="2256845" cy="3005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600" b="1"/>
            </a:lvl1pPr>
          </a:lstStyle>
          <a:p>
            <a:r>
              <a:t>ДАТА ВЫДАЧИ</a:t>
            </a:r>
          </a:p>
        </p:txBody>
      </p:sp>
      <p:sp>
        <p:nvSpPr>
          <p:cNvPr id="472" name="Сквиркл"/>
          <p:cNvSpPr/>
          <p:nvPr/>
        </p:nvSpPr>
        <p:spPr>
          <a:xfrm>
            <a:off x="965200" y="2305961"/>
            <a:ext cx="2311400" cy="558801"/>
          </a:xfrm>
          <a:prstGeom prst="roundRect">
            <a:avLst>
              <a:gd name="adj" fmla="val 16667"/>
            </a:avLst>
          </a:prstGeom>
          <a:solidFill>
            <a:srgbClr val="BAA1F8"/>
          </a:solidFill>
          <a:ln w="12700">
            <a:solidFill>
              <a:srgbClr val="E86859"/>
            </a:solidFill>
            <a:miter/>
          </a:ln>
        </p:spPr>
        <p:txBody>
          <a:bodyPr lIns="45719" rIns="45719" anchor="ctr"/>
          <a:lstStyle/>
          <a:p>
            <a:pPr algn="ctr">
              <a:defRPr sz="1600" b="1">
                <a:solidFill>
                  <a:srgbClr val="E86859"/>
                </a:solidFill>
              </a:defRPr>
            </a:pPr>
            <a:endParaRPr/>
          </a:p>
        </p:txBody>
      </p:sp>
      <p:sp>
        <p:nvSpPr>
          <p:cNvPr id="473" name="ПРОЦЕНТНАЯ СТАВКА"/>
          <p:cNvSpPr txBox="1"/>
          <p:nvPr/>
        </p:nvSpPr>
        <p:spPr>
          <a:xfrm>
            <a:off x="979777" y="2460465"/>
            <a:ext cx="2256846" cy="3005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600" b="1"/>
            </a:lvl1pPr>
          </a:lstStyle>
          <a:p>
            <a:r>
              <a:t>ПРОЦЕНТНАЯ СТАВКА</a:t>
            </a:r>
          </a:p>
        </p:txBody>
      </p:sp>
      <p:sp>
        <p:nvSpPr>
          <p:cNvPr id="474" name="Сквиркл"/>
          <p:cNvSpPr/>
          <p:nvPr/>
        </p:nvSpPr>
        <p:spPr>
          <a:xfrm>
            <a:off x="5994400" y="1147197"/>
            <a:ext cx="2311400" cy="558801"/>
          </a:xfrm>
          <a:prstGeom prst="roundRect">
            <a:avLst>
              <a:gd name="adj" fmla="val 16667"/>
            </a:avLst>
          </a:prstGeom>
          <a:solidFill>
            <a:srgbClr val="BAA1F8"/>
          </a:solidFill>
          <a:ln w="12700">
            <a:solidFill>
              <a:srgbClr val="E86859"/>
            </a:solidFill>
            <a:miter/>
          </a:ln>
        </p:spPr>
        <p:txBody>
          <a:bodyPr lIns="45719" rIns="45719" anchor="ctr"/>
          <a:lstStyle/>
          <a:p>
            <a:pPr algn="ctr">
              <a:defRPr sz="1600" b="1">
                <a:solidFill>
                  <a:srgbClr val="E86859"/>
                </a:solidFill>
              </a:defRPr>
            </a:pPr>
            <a:endParaRPr/>
          </a:p>
        </p:txBody>
      </p:sp>
      <p:sp>
        <p:nvSpPr>
          <p:cNvPr id="475" name="ЕДИНОВРЕМЕННАЯ КОМИССИЯ"/>
          <p:cNvSpPr txBox="1"/>
          <p:nvPr/>
        </p:nvSpPr>
        <p:spPr>
          <a:xfrm>
            <a:off x="6199130" y="1174700"/>
            <a:ext cx="1876540" cy="5545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600" b="1"/>
            </a:lvl1pPr>
          </a:lstStyle>
          <a:p>
            <a:r>
              <a:t>ЕДИНОВРЕМЕННАЯ КОМИССИЯ</a:t>
            </a:r>
          </a:p>
        </p:txBody>
      </p:sp>
      <p:sp>
        <p:nvSpPr>
          <p:cNvPr id="476" name="Сквиркл"/>
          <p:cNvSpPr/>
          <p:nvPr/>
        </p:nvSpPr>
        <p:spPr>
          <a:xfrm>
            <a:off x="3479800" y="2331361"/>
            <a:ext cx="2311400" cy="558801"/>
          </a:xfrm>
          <a:prstGeom prst="roundRect">
            <a:avLst>
              <a:gd name="adj" fmla="val 16667"/>
            </a:avLst>
          </a:prstGeom>
          <a:solidFill>
            <a:srgbClr val="BAA1F8"/>
          </a:solidFill>
          <a:ln w="12700">
            <a:solidFill>
              <a:srgbClr val="E86859"/>
            </a:solidFill>
            <a:miter/>
          </a:ln>
        </p:spPr>
        <p:txBody>
          <a:bodyPr lIns="45719" rIns="45719" anchor="ctr"/>
          <a:lstStyle/>
          <a:p>
            <a:pPr algn="ctr">
              <a:defRPr sz="1600" b="1">
                <a:solidFill>
                  <a:srgbClr val="E86859"/>
                </a:solidFill>
              </a:defRPr>
            </a:pPr>
            <a:endParaRPr/>
          </a:p>
        </p:txBody>
      </p:sp>
      <p:sp>
        <p:nvSpPr>
          <p:cNvPr id="477" name="ПОРЯДОК (СПОСОБ) ПОГАШЕНИЯ"/>
          <p:cNvSpPr txBox="1"/>
          <p:nvPr/>
        </p:nvSpPr>
        <p:spPr>
          <a:xfrm>
            <a:off x="3507078" y="2333465"/>
            <a:ext cx="2256845" cy="5545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600" b="1"/>
            </a:lvl1pPr>
          </a:lstStyle>
          <a:p>
            <a:r>
              <a:t>ПОРЯДОК (СПОСОБ) ПОГАШЕНИЯ</a:t>
            </a:r>
          </a:p>
        </p:txBody>
      </p:sp>
      <p:sp>
        <p:nvSpPr>
          <p:cNvPr id="478" name="Сквиркл"/>
          <p:cNvSpPr/>
          <p:nvPr/>
        </p:nvSpPr>
        <p:spPr>
          <a:xfrm>
            <a:off x="5994400" y="3519362"/>
            <a:ext cx="2311400" cy="558801"/>
          </a:xfrm>
          <a:prstGeom prst="roundRect">
            <a:avLst>
              <a:gd name="adj" fmla="val 16667"/>
            </a:avLst>
          </a:prstGeom>
          <a:solidFill>
            <a:srgbClr val="BAA1F8"/>
          </a:solidFill>
          <a:ln w="12700">
            <a:solidFill>
              <a:srgbClr val="E86859"/>
            </a:solidFill>
            <a:miter/>
          </a:ln>
        </p:spPr>
        <p:txBody>
          <a:bodyPr lIns="45719" rIns="45719" anchor="ctr"/>
          <a:lstStyle/>
          <a:p>
            <a:pPr algn="ctr">
              <a:defRPr sz="1600" b="1">
                <a:solidFill>
                  <a:srgbClr val="E86859"/>
                </a:solidFill>
              </a:defRPr>
            </a:pPr>
            <a:endParaRPr/>
          </a:p>
        </p:txBody>
      </p:sp>
      <p:sp>
        <p:nvSpPr>
          <p:cNvPr id="479" name="ПЕРИОДИЧНОСТЬ ПОГАШЕНИЯ"/>
          <p:cNvSpPr txBox="1"/>
          <p:nvPr/>
        </p:nvSpPr>
        <p:spPr>
          <a:xfrm>
            <a:off x="6292074" y="3521466"/>
            <a:ext cx="1766853" cy="5545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600" b="1"/>
            </a:lvl1pPr>
          </a:lstStyle>
          <a:p>
            <a:r>
              <a:t>ПЕРИОДИЧНОСТЬ ПОГАШЕНИЯ</a:t>
            </a:r>
          </a:p>
        </p:txBody>
      </p:sp>
      <p:sp>
        <p:nvSpPr>
          <p:cNvPr id="480" name="Сквиркл"/>
          <p:cNvSpPr/>
          <p:nvPr/>
        </p:nvSpPr>
        <p:spPr>
          <a:xfrm>
            <a:off x="965200" y="3519362"/>
            <a:ext cx="2311400" cy="558801"/>
          </a:xfrm>
          <a:prstGeom prst="roundRect">
            <a:avLst>
              <a:gd name="adj" fmla="val 16667"/>
            </a:avLst>
          </a:prstGeom>
          <a:solidFill>
            <a:srgbClr val="BAA1F8"/>
          </a:solidFill>
          <a:ln w="12700">
            <a:solidFill>
              <a:srgbClr val="E86859"/>
            </a:solidFill>
            <a:miter/>
          </a:ln>
        </p:spPr>
        <p:txBody>
          <a:bodyPr lIns="45719" rIns="45719" anchor="ctr"/>
          <a:lstStyle/>
          <a:p>
            <a:pPr algn="ctr">
              <a:defRPr sz="1600" b="1">
                <a:solidFill>
                  <a:srgbClr val="E86859"/>
                </a:solidFill>
              </a:defRPr>
            </a:pPr>
            <a:endParaRPr/>
          </a:p>
        </p:txBody>
      </p:sp>
      <p:sp>
        <p:nvSpPr>
          <p:cNvPr id="481" name="СРОК КРЕДИТА/ЗАЙМА"/>
          <p:cNvSpPr txBox="1"/>
          <p:nvPr/>
        </p:nvSpPr>
        <p:spPr>
          <a:xfrm>
            <a:off x="992477" y="3648466"/>
            <a:ext cx="2256846" cy="3005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600" b="1"/>
            </a:lvl1pPr>
          </a:lstStyle>
          <a:p>
            <a:r>
              <a:rPr dirty="0"/>
              <a:t>СРОК КРЕДИТА/ЗАЙМА</a:t>
            </a:r>
          </a:p>
        </p:txBody>
      </p:sp>
      <p:sp>
        <p:nvSpPr>
          <p:cNvPr id="482" name="Сквиркл"/>
          <p:cNvSpPr/>
          <p:nvPr/>
        </p:nvSpPr>
        <p:spPr>
          <a:xfrm>
            <a:off x="5994400" y="2331361"/>
            <a:ext cx="2311400" cy="558801"/>
          </a:xfrm>
          <a:prstGeom prst="roundRect">
            <a:avLst>
              <a:gd name="adj" fmla="val 16667"/>
            </a:avLst>
          </a:prstGeom>
          <a:solidFill>
            <a:srgbClr val="BAA3F6"/>
          </a:solidFill>
          <a:ln w="12700">
            <a:solidFill>
              <a:srgbClr val="E86859"/>
            </a:solidFill>
            <a:miter/>
          </a:ln>
        </p:spPr>
        <p:txBody>
          <a:bodyPr lIns="45719" rIns="45719" anchor="ctr"/>
          <a:lstStyle/>
          <a:p>
            <a:pPr algn="ctr">
              <a:defRPr sz="1600" b="1">
                <a:solidFill>
                  <a:srgbClr val="E86859"/>
                </a:solidFill>
              </a:defRPr>
            </a:pPr>
            <a:endParaRPr/>
          </a:p>
        </p:txBody>
      </p:sp>
      <p:sp>
        <p:nvSpPr>
          <p:cNvPr id="483" name="ЕЖЕМЕСЯЧНАЯ КОМИССИЯ"/>
          <p:cNvSpPr txBox="1"/>
          <p:nvPr/>
        </p:nvSpPr>
        <p:spPr>
          <a:xfrm>
            <a:off x="6347983" y="2333465"/>
            <a:ext cx="1604234" cy="5545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600" b="1"/>
            </a:lvl1pPr>
          </a:lstStyle>
          <a:p>
            <a:r>
              <a:t>ЕЖЕМЕСЯЧНАЯ КОМИССИЯ</a:t>
            </a:r>
          </a:p>
        </p:txBody>
      </p:sp>
      <p:grpSp>
        <p:nvGrpSpPr>
          <p:cNvPr id="486" name="Скругленный прямоугольник 9"/>
          <p:cNvGrpSpPr/>
          <p:nvPr/>
        </p:nvGrpSpPr>
        <p:grpSpPr>
          <a:xfrm>
            <a:off x="990600" y="4206050"/>
            <a:ext cx="3933825" cy="486017"/>
            <a:chOff x="0" y="0"/>
            <a:chExt cx="3933825" cy="486016"/>
          </a:xfrm>
        </p:grpSpPr>
        <p:sp>
          <p:nvSpPr>
            <p:cNvPr id="484" name="Сквиркл"/>
            <p:cNvSpPr/>
            <p:nvPr/>
          </p:nvSpPr>
          <p:spPr>
            <a:xfrm>
              <a:off x="0" y="0"/>
              <a:ext cx="3933825" cy="486017"/>
            </a:xfrm>
            <a:prstGeom prst="roundRect">
              <a:avLst>
                <a:gd name="adj" fmla="val 16667"/>
              </a:avLst>
            </a:prstGeom>
            <a:solidFill>
              <a:srgbClr val="FCC450"/>
            </a:solidFill>
            <a:ln w="12700" cap="flat">
              <a:solidFill>
                <a:srgbClr val="FCC450"/>
              </a:solidFill>
              <a:prstDash val="solid"/>
              <a:miter lim="800000"/>
            </a:ln>
            <a:effectLst/>
          </p:spPr>
          <p:txBody>
            <a:bodyPr wrap="square" lIns="45719" tIns="45719" rIns="45719" bIns="45719" numCol="1" anchor="ctr">
              <a:noAutofit/>
            </a:bodyPr>
            <a:lstStyle/>
            <a:p>
              <a:pPr>
                <a:defRPr b="1"/>
              </a:pPr>
              <a:endParaRPr/>
            </a:p>
          </p:txBody>
        </p:sp>
        <p:sp>
          <p:nvSpPr>
            <p:cNvPr id="485" name="ВСЕГО ВЫПЛАТИТЬ"/>
            <p:cNvSpPr txBox="1"/>
            <p:nvPr/>
          </p:nvSpPr>
          <p:spPr>
            <a:xfrm>
              <a:off x="150724" y="102038"/>
              <a:ext cx="1884440" cy="3073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defRPr b="1">
                  <a:latin typeface="Proxima Nova"/>
                  <a:ea typeface="Proxima Nova"/>
                  <a:cs typeface="Proxima Nova"/>
                  <a:sym typeface="Proxima Nova"/>
                </a:defRPr>
              </a:lvl1pPr>
            </a:lstStyle>
            <a:p>
              <a:r>
                <a:rPr dirty="0"/>
                <a:t>ВСЕГО ВЫПЛАТИТЬ</a:t>
              </a:r>
              <a:r>
                <a:rPr lang="ru-RU" dirty="0"/>
                <a:t>:</a:t>
              </a:r>
              <a:endParaRPr dirty="0"/>
            </a:p>
          </p:txBody>
        </p:sp>
      </p:grpSp>
      <p:sp>
        <p:nvSpPr>
          <p:cNvPr id="487" name="Овал 29"/>
          <p:cNvSpPr txBox="1"/>
          <p:nvPr/>
        </p:nvSpPr>
        <p:spPr>
          <a:xfrm>
            <a:off x="2845723" y="4070854"/>
            <a:ext cx="2200464" cy="7564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b="1">
                <a:latin typeface="Proxima Nova"/>
                <a:ea typeface="Proxima Nova"/>
                <a:cs typeface="Proxima Nova"/>
                <a:sym typeface="Proxima Nova"/>
              </a:defRPr>
            </a:lvl1pPr>
          </a:lstStyle>
          <a:p>
            <a:r>
              <a:rPr lang="ru-RU" dirty="0"/>
              <a:t>1 164 </a:t>
            </a:r>
            <a:r>
              <a:rPr lang="ru-RU" dirty="0" smtClean="0"/>
              <a:t>972 </a:t>
            </a:r>
            <a:r>
              <a:rPr lang="ru-RU" dirty="0" smtClean="0"/>
              <a:t>рублей</a:t>
            </a:r>
            <a:r>
              <a:rPr dirty="0" smtClean="0"/>
              <a:t> </a:t>
            </a:r>
            <a:endParaRPr dirty="0"/>
          </a:p>
        </p:txBody>
      </p:sp>
      <p:grpSp>
        <p:nvGrpSpPr>
          <p:cNvPr id="490" name="Скругленный прямоугольник 30"/>
          <p:cNvGrpSpPr/>
          <p:nvPr/>
        </p:nvGrpSpPr>
        <p:grpSpPr>
          <a:xfrm>
            <a:off x="5028579" y="4202875"/>
            <a:ext cx="3279471" cy="499527"/>
            <a:chOff x="0" y="0"/>
            <a:chExt cx="3279470" cy="499525"/>
          </a:xfrm>
        </p:grpSpPr>
        <p:sp>
          <p:nvSpPr>
            <p:cNvPr id="488" name="Сквиркл"/>
            <p:cNvSpPr/>
            <p:nvPr/>
          </p:nvSpPr>
          <p:spPr>
            <a:xfrm>
              <a:off x="0" y="0"/>
              <a:ext cx="3279470" cy="499525"/>
            </a:xfrm>
            <a:prstGeom prst="roundRect">
              <a:avLst>
                <a:gd name="adj" fmla="val 13830"/>
              </a:avLst>
            </a:prstGeom>
            <a:solidFill>
              <a:srgbClr val="FCC450"/>
            </a:solidFill>
            <a:ln w="12700" cap="flat">
              <a:solidFill>
                <a:srgbClr val="FCC450"/>
              </a:solidFill>
              <a:prstDash val="solid"/>
              <a:miter lim="800000"/>
            </a:ln>
            <a:effectLst/>
          </p:spPr>
          <p:txBody>
            <a:bodyPr wrap="square" lIns="45719" tIns="45719" rIns="45719" bIns="45719" numCol="1" anchor="ctr">
              <a:noAutofit/>
            </a:bodyPr>
            <a:lstStyle/>
            <a:p>
              <a:pPr>
                <a:defRPr b="1"/>
              </a:pPr>
              <a:endParaRPr/>
            </a:p>
          </p:txBody>
        </p:sp>
        <p:sp>
          <p:nvSpPr>
            <p:cNvPr id="489" name="ПЕРЕПЛАТА"/>
            <p:cNvSpPr txBox="1"/>
            <p:nvPr/>
          </p:nvSpPr>
          <p:spPr>
            <a:xfrm>
              <a:off x="117713" y="115126"/>
              <a:ext cx="1445887" cy="26211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Autofit/>
            </a:bodyPr>
            <a:lstStyle>
              <a:lvl1pPr>
                <a:defRPr b="1">
                  <a:latin typeface="Proxima Nova"/>
                  <a:ea typeface="Proxima Nova"/>
                  <a:cs typeface="Proxima Nova"/>
                  <a:sym typeface="Proxima Nova"/>
                </a:defRPr>
              </a:lvl1pPr>
            </a:lstStyle>
            <a:p>
              <a:r>
                <a:rPr dirty="0"/>
                <a:t>ПЕРЕПЛАТА</a:t>
              </a:r>
              <a:r>
                <a:rPr lang="ru-RU" dirty="0"/>
                <a:t>:</a:t>
              </a:r>
              <a:endParaRPr dirty="0"/>
            </a:p>
          </p:txBody>
        </p:sp>
      </p:grpSp>
      <p:sp>
        <p:nvSpPr>
          <p:cNvPr id="491" name="Овал 31"/>
          <p:cNvSpPr/>
          <p:nvPr/>
        </p:nvSpPr>
        <p:spPr>
          <a:xfrm>
            <a:off x="6592435" y="4282471"/>
            <a:ext cx="1713365" cy="307777"/>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nchor="ctr">
            <a:spAutoFit/>
          </a:bodyPr>
          <a:lstStyle>
            <a:lvl1pPr algn="ctr">
              <a:defRPr b="1">
                <a:latin typeface="Proxima Nova"/>
                <a:ea typeface="Proxima Nova"/>
                <a:cs typeface="Proxima Nova"/>
                <a:sym typeface="Proxima Nova"/>
              </a:defRPr>
            </a:lvl1pPr>
          </a:lstStyle>
          <a:p>
            <a:r>
              <a:rPr lang="ru-RU" dirty="0"/>
              <a:t>164 972</a:t>
            </a:r>
            <a:r>
              <a:rPr dirty="0"/>
              <a:t> </a:t>
            </a:r>
            <a:r>
              <a:rPr lang="ru-RU" dirty="0"/>
              <a:t> рублей</a:t>
            </a:r>
            <a:endParaRPr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a14="http://schemas.microsoft.com/office/drawing/2010/main" xmlns:m="http://schemas.openxmlformats.org/officeDocument/2006/math" xmlns="">
      <p:transition spd="fast">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 name="Прямоугольник"/>
          <p:cNvSpPr/>
          <p:nvPr/>
        </p:nvSpPr>
        <p:spPr>
          <a:xfrm>
            <a:off x="-50800" y="-31750"/>
            <a:ext cx="9245600" cy="5207000"/>
          </a:xfrm>
          <a:prstGeom prst="rect">
            <a:avLst/>
          </a:prstGeom>
          <a:solidFill>
            <a:srgbClr val="000000">
              <a:alpha val="70107"/>
            </a:srgbClr>
          </a:solidFill>
          <a:ln w="12700">
            <a:solidFill>
              <a:srgbClr val="000000">
                <a:alpha val="70107"/>
              </a:srgbClr>
            </a:solidFill>
            <a:miter/>
          </a:ln>
        </p:spPr>
        <p:txBody>
          <a:bodyPr lIns="45719" rIns="45719" anchor="ctr"/>
          <a:lstStyle/>
          <a:p>
            <a:endParaRPr/>
          </a:p>
        </p:txBody>
      </p:sp>
      <p:pic>
        <p:nvPicPr>
          <p:cNvPr id="2" name="Рисунок 1"/>
          <p:cNvPicPr>
            <a:picLocks noChangeAspect="1"/>
          </p:cNvPicPr>
          <p:nvPr/>
        </p:nvPicPr>
        <p:blipFill rotWithShape="1">
          <a:blip r:embed="rId2"/>
          <a:srcRect l="19070" t="15901" r="20116" b="16676"/>
          <a:stretch/>
        </p:blipFill>
        <p:spPr>
          <a:xfrm>
            <a:off x="573634" y="79460"/>
            <a:ext cx="7996731" cy="4984579"/>
          </a:xfrm>
          <a:prstGeom prst="rect">
            <a:avLst/>
          </a:prstGeom>
        </p:spPr>
      </p:pic>
      <p:grpSp>
        <p:nvGrpSpPr>
          <p:cNvPr id="511" name="Выноска-облако 4"/>
          <p:cNvGrpSpPr/>
          <p:nvPr/>
        </p:nvGrpSpPr>
        <p:grpSpPr>
          <a:xfrm rot="20971969" flipH="1">
            <a:off x="6522930" y="2384179"/>
            <a:ext cx="2963179" cy="1835557"/>
            <a:chOff x="-1" y="0"/>
            <a:chExt cx="4101925" cy="2540960"/>
          </a:xfrm>
        </p:grpSpPr>
        <p:grpSp>
          <p:nvGrpSpPr>
            <p:cNvPr id="509" name="Сгруппировать"/>
            <p:cNvGrpSpPr/>
            <p:nvPr/>
          </p:nvGrpSpPr>
          <p:grpSpPr>
            <a:xfrm>
              <a:off x="-1" y="0"/>
              <a:ext cx="4101925" cy="2540960"/>
              <a:chOff x="0" y="0"/>
              <a:chExt cx="4101923" cy="2540959"/>
            </a:xfrm>
          </p:grpSpPr>
          <p:sp>
            <p:nvSpPr>
              <p:cNvPr id="504" name="Фигура"/>
              <p:cNvSpPr/>
              <p:nvPr/>
            </p:nvSpPr>
            <p:spPr>
              <a:xfrm>
                <a:off x="0" y="-1"/>
                <a:ext cx="4101924" cy="2214695"/>
              </a:xfrm>
              <a:custGeom>
                <a:avLst/>
                <a:gdLst/>
                <a:ahLst/>
                <a:cxnLst>
                  <a:cxn ang="0">
                    <a:pos x="wd2" y="hd2"/>
                  </a:cxn>
                  <a:cxn ang="5400000">
                    <a:pos x="wd2" y="hd2"/>
                  </a:cxn>
                  <a:cxn ang="10800000">
                    <a:pos x="wd2" y="hd2"/>
                  </a:cxn>
                  <a:cxn ang="16200000">
                    <a:pos x="wd2" y="hd2"/>
                  </a:cxn>
                </a:cxnLst>
                <a:rect l="0" t="0" r="r" b="b"/>
                <a:pathLst>
                  <a:path w="20879" h="20684" extrusionOk="0">
                    <a:moveTo>
                      <a:pt x="1901" y="6800"/>
                    </a:moveTo>
                    <a:lnTo>
                      <a:pt x="1901" y="6800"/>
                    </a:lnTo>
                    <a:cubicBezTo>
                      <a:pt x="1658" y="4397"/>
                      <a:pt x="2907" y="2184"/>
                      <a:pt x="4691" y="1857"/>
                    </a:cubicBezTo>
                    <a:cubicBezTo>
                      <a:pt x="5414" y="1724"/>
                      <a:pt x="6149" y="1922"/>
                      <a:pt x="6778" y="2419"/>
                    </a:cubicBezTo>
                    <a:cubicBezTo>
                      <a:pt x="7445" y="725"/>
                      <a:pt x="9003" y="82"/>
                      <a:pt x="10259" y="981"/>
                    </a:cubicBezTo>
                    <a:cubicBezTo>
                      <a:pt x="10478" y="1139"/>
                      <a:pt x="10680" y="1338"/>
                      <a:pt x="10857" y="1573"/>
                    </a:cubicBezTo>
                    <a:lnTo>
                      <a:pt x="10857" y="1573"/>
                    </a:lnTo>
                    <a:cubicBezTo>
                      <a:pt x="11377" y="169"/>
                      <a:pt x="12642" y="-401"/>
                      <a:pt x="13683" y="299"/>
                    </a:cubicBezTo>
                    <a:cubicBezTo>
                      <a:pt x="13971" y="493"/>
                      <a:pt x="14223" y="774"/>
                      <a:pt x="14418" y="1119"/>
                    </a:cubicBezTo>
                    <a:cubicBezTo>
                      <a:pt x="15255" y="-209"/>
                      <a:pt x="16734" y="-373"/>
                      <a:pt x="17722" y="753"/>
                    </a:cubicBezTo>
                    <a:cubicBezTo>
                      <a:pt x="18137" y="1226"/>
                      <a:pt x="18417" y="1878"/>
                      <a:pt x="18513" y="2598"/>
                    </a:cubicBezTo>
                    <a:lnTo>
                      <a:pt x="18513" y="2598"/>
                    </a:lnTo>
                    <a:cubicBezTo>
                      <a:pt x="19885" y="3102"/>
                      <a:pt x="20694" y="5013"/>
                      <a:pt x="20321" y="6865"/>
                    </a:cubicBezTo>
                    <a:cubicBezTo>
                      <a:pt x="20289" y="7020"/>
                      <a:pt x="20250" y="7173"/>
                      <a:pt x="20203" y="7321"/>
                    </a:cubicBezTo>
                    <a:lnTo>
                      <a:pt x="20203" y="7321"/>
                    </a:ln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cubicBezTo>
                      <a:pt x="13280" y="19883"/>
                      <a:pt x="11460" y="21199"/>
                      <a:pt x="9738" y="20494"/>
                    </a:cubicBezTo>
                    <a:cubicBezTo>
                      <a:pt x="9016" y="20199"/>
                      <a:pt x="8392" y="19574"/>
                      <a:pt x="7973" y="18727"/>
                    </a:cubicBezTo>
                    <a:cubicBezTo>
                      <a:pt x="6209" y="20160"/>
                      <a:pt x="3920" y="19389"/>
                      <a:pt x="2859" y="17004"/>
                    </a:cubicBezTo>
                    <a:cubicBezTo>
                      <a:pt x="2846" y="16974"/>
                      <a:pt x="2833" y="16944"/>
                      <a:pt x="2820" y="16914"/>
                    </a:cubicBezTo>
                    <a:lnTo>
                      <a:pt x="2820" y="16914"/>
                    </a:lnTo>
                    <a:cubicBezTo>
                      <a:pt x="1666" y="17096"/>
                      <a:pt x="620" y="15986"/>
                      <a:pt x="485" y="14435"/>
                    </a:cubicBezTo>
                    <a:cubicBezTo>
                      <a:pt x="412" y="13608"/>
                      <a:pt x="615" y="12780"/>
                      <a:pt x="1038" y="12172"/>
                    </a:cubicBezTo>
                    <a:lnTo>
                      <a:pt x="1038" y="12172"/>
                    </a:lnTo>
                    <a:cubicBezTo>
                      <a:pt x="39" y="11379"/>
                      <a:pt x="-297" y="9639"/>
                      <a:pt x="288" y="8285"/>
                    </a:cubicBezTo>
                    <a:cubicBezTo>
                      <a:pt x="626" y="7504"/>
                      <a:pt x="1218" y="6988"/>
                      <a:pt x="1883" y="6895"/>
                    </a:cubicBezTo>
                    <a:close/>
                  </a:path>
                </a:pathLst>
              </a:custGeom>
              <a:solidFill>
                <a:srgbClr val="FCC450"/>
              </a:solidFill>
              <a:ln w="12700" cap="flat">
                <a:solidFill>
                  <a:srgbClr val="32538F"/>
                </a:solidFill>
                <a:prstDash val="solid"/>
                <a:miter lim="800000"/>
              </a:ln>
              <a:effectLst/>
            </p:spPr>
            <p:txBody>
              <a:bodyPr wrap="square" lIns="45719" tIns="45719" rIns="45719" bIns="45719" numCol="1" anchor="ctr">
                <a:noAutofit/>
              </a:bodyPr>
              <a:lstStyle/>
              <a:p>
                <a:pPr algn="ctr">
                  <a:defRPr sz="1800" b="1"/>
                </a:pPr>
                <a:endParaRPr/>
              </a:p>
            </p:txBody>
          </p:sp>
          <p:sp>
            <p:nvSpPr>
              <p:cNvPr id="505" name="Кружок"/>
              <p:cNvSpPr/>
              <p:nvPr/>
            </p:nvSpPr>
            <p:spPr>
              <a:xfrm>
                <a:off x="1172755" y="2038526"/>
                <a:ext cx="368401" cy="368400"/>
              </a:xfrm>
              <a:prstGeom prst="ellipse">
                <a:avLst/>
              </a:prstGeom>
              <a:solidFill>
                <a:srgbClr val="FCC450"/>
              </a:solidFill>
              <a:ln w="12700" cap="flat">
                <a:solidFill>
                  <a:srgbClr val="32538F"/>
                </a:solidFill>
                <a:prstDash val="solid"/>
                <a:miter lim="800000"/>
              </a:ln>
              <a:effectLst/>
            </p:spPr>
            <p:txBody>
              <a:bodyPr wrap="square" lIns="45719" tIns="45719" rIns="45719" bIns="45719" numCol="1" anchor="ctr">
                <a:noAutofit/>
              </a:bodyPr>
              <a:lstStyle/>
              <a:p>
                <a:pPr algn="ctr">
                  <a:defRPr sz="1800" b="1"/>
                </a:pPr>
                <a:endParaRPr/>
              </a:p>
            </p:txBody>
          </p:sp>
          <p:sp>
            <p:nvSpPr>
              <p:cNvPr id="506" name="Кружок"/>
              <p:cNvSpPr/>
              <p:nvPr/>
            </p:nvSpPr>
            <p:spPr>
              <a:xfrm>
                <a:off x="1122557" y="2280579"/>
                <a:ext cx="245601" cy="245601"/>
              </a:xfrm>
              <a:prstGeom prst="ellipse">
                <a:avLst/>
              </a:prstGeom>
              <a:solidFill>
                <a:srgbClr val="FCC450"/>
              </a:solidFill>
              <a:ln w="12700" cap="flat">
                <a:solidFill>
                  <a:srgbClr val="32538F"/>
                </a:solidFill>
                <a:prstDash val="solid"/>
                <a:miter lim="800000"/>
              </a:ln>
              <a:effectLst/>
            </p:spPr>
            <p:txBody>
              <a:bodyPr wrap="square" lIns="45719" tIns="45719" rIns="45719" bIns="45719" numCol="1" anchor="ctr">
                <a:noAutofit/>
              </a:bodyPr>
              <a:lstStyle/>
              <a:p>
                <a:pPr algn="ctr">
                  <a:defRPr sz="1800" b="1"/>
                </a:pPr>
                <a:endParaRPr/>
              </a:p>
            </p:txBody>
          </p:sp>
          <p:sp>
            <p:nvSpPr>
              <p:cNvPr id="507" name="Кружок"/>
              <p:cNvSpPr/>
              <p:nvPr/>
            </p:nvSpPr>
            <p:spPr>
              <a:xfrm>
                <a:off x="1136897" y="2418160"/>
                <a:ext cx="122800" cy="122800"/>
              </a:xfrm>
              <a:prstGeom prst="ellipse">
                <a:avLst/>
              </a:prstGeom>
              <a:solidFill>
                <a:srgbClr val="FCC450"/>
              </a:solidFill>
              <a:ln w="12700" cap="flat">
                <a:solidFill>
                  <a:srgbClr val="32538F"/>
                </a:solidFill>
                <a:prstDash val="solid"/>
                <a:miter lim="800000"/>
              </a:ln>
              <a:effectLst/>
            </p:spPr>
            <p:txBody>
              <a:bodyPr wrap="square" lIns="45719" tIns="45719" rIns="45719" bIns="45719" numCol="1" anchor="ctr">
                <a:noAutofit/>
              </a:bodyPr>
              <a:lstStyle/>
              <a:p>
                <a:pPr algn="ctr">
                  <a:defRPr sz="1800" b="1"/>
                </a:pPr>
                <a:endParaRPr/>
              </a:p>
            </p:txBody>
          </p:sp>
          <p:sp>
            <p:nvSpPr>
              <p:cNvPr id="508" name="Фигура"/>
              <p:cNvSpPr/>
              <p:nvPr/>
            </p:nvSpPr>
            <p:spPr>
              <a:xfrm>
                <a:off x="208286" y="112615"/>
                <a:ext cx="3758733" cy="1880351"/>
              </a:xfrm>
              <a:custGeom>
                <a:avLst/>
                <a:gdLst/>
                <a:ahLst/>
                <a:cxnLst>
                  <a:cxn ang="0">
                    <a:pos x="wd2" y="hd2"/>
                  </a:cxn>
                  <a:cxn ang="5400000">
                    <a:pos x="wd2" y="hd2"/>
                  </a:cxn>
                  <a:cxn ang="10800000">
                    <a:pos x="wd2" y="hd2"/>
                  </a:cxn>
                  <a:cxn ang="16200000">
                    <a:pos x="wd2" y="hd2"/>
                  </a:cxn>
                </a:cxnLst>
                <a:rect l="0" t="0" r="r" b="b"/>
                <a:pathLst>
                  <a:path w="21600" h="21600" extrusionOk="0">
                    <a:moveTo>
                      <a:pt x="1380" y="14010"/>
                    </a:moveTo>
                    <a:cubicBezTo>
                      <a:pt x="899" y="14066"/>
                      <a:pt x="417" y="13902"/>
                      <a:pt x="0" y="13542"/>
                    </a:cubicBezTo>
                    <a:moveTo>
                      <a:pt x="2598" y="19137"/>
                    </a:moveTo>
                    <a:lnTo>
                      <a:pt x="2598" y="19137"/>
                    </a:lnTo>
                    <a:cubicBezTo>
                      <a:pt x="2405" y="19250"/>
                      <a:pt x="2202" y="19325"/>
                      <a:pt x="1994" y="19361"/>
                    </a:cubicBezTo>
                    <a:moveTo>
                      <a:pt x="7802" y="21600"/>
                    </a:moveTo>
                    <a:lnTo>
                      <a:pt x="7802" y="21600"/>
                    </a:lnTo>
                    <a:cubicBezTo>
                      <a:pt x="7657" y="21279"/>
                      <a:pt x="7535" y="20936"/>
                      <a:pt x="7438" y="20577"/>
                    </a:cubicBezTo>
                    <a:moveTo>
                      <a:pt x="14532" y="19050"/>
                    </a:moveTo>
                    <a:cubicBezTo>
                      <a:pt x="14510" y="19430"/>
                      <a:pt x="14462" y="19806"/>
                      <a:pt x="14386" y="20172"/>
                    </a:cubicBezTo>
                    <a:moveTo>
                      <a:pt x="17421" y="12116"/>
                    </a:moveTo>
                    <a:cubicBezTo>
                      <a:pt x="18505" y="12890"/>
                      <a:pt x="19193" y="14504"/>
                      <a:pt x="19193" y="16273"/>
                    </a:cubicBezTo>
                    <a:moveTo>
                      <a:pt x="21600" y="7649"/>
                    </a:moveTo>
                    <a:cubicBezTo>
                      <a:pt x="21423" y="8256"/>
                      <a:pt x="21153" y="8794"/>
                      <a:pt x="20811" y="9222"/>
                    </a:cubicBezTo>
                    <a:moveTo>
                      <a:pt x="19707" y="1814"/>
                    </a:moveTo>
                    <a:cubicBezTo>
                      <a:pt x="19737" y="2059"/>
                      <a:pt x="19751" y="2307"/>
                      <a:pt x="19749" y="2556"/>
                    </a:cubicBezTo>
                    <a:moveTo>
                      <a:pt x="14668" y="947"/>
                    </a:moveTo>
                    <a:cubicBezTo>
                      <a:pt x="14771" y="605"/>
                      <a:pt x="14907" y="286"/>
                      <a:pt x="15073" y="0"/>
                    </a:cubicBezTo>
                    <a:moveTo>
                      <a:pt x="10888" y="1399"/>
                    </a:moveTo>
                    <a:cubicBezTo>
                      <a:pt x="10930" y="1115"/>
                      <a:pt x="10996" y="841"/>
                      <a:pt x="11084" y="582"/>
                    </a:cubicBezTo>
                    <a:moveTo>
                      <a:pt x="6452" y="1676"/>
                    </a:moveTo>
                    <a:cubicBezTo>
                      <a:pt x="6709" y="1897"/>
                      <a:pt x="6947" y="2163"/>
                      <a:pt x="7160" y="2469"/>
                    </a:cubicBezTo>
                    <a:moveTo>
                      <a:pt x="1072" y="7905"/>
                    </a:moveTo>
                    <a:lnTo>
                      <a:pt x="1072" y="7905"/>
                    </a:lnTo>
                    <a:cubicBezTo>
                      <a:pt x="1016" y="7632"/>
                      <a:pt x="974" y="7353"/>
                      <a:pt x="948" y="7071"/>
                    </a:cubicBezTo>
                  </a:path>
                </a:pathLst>
              </a:custGeom>
              <a:noFill/>
              <a:ln w="12700" cap="flat">
                <a:solidFill>
                  <a:srgbClr val="32538F"/>
                </a:solidFill>
                <a:prstDash val="solid"/>
                <a:miter lim="800000"/>
              </a:ln>
              <a:effectLst/>
            </p:spPr>
            <p:txBody>
              <a:bodyPr wrap="square" lIns="45719" tIns="45719" rIns="45719" bIns="45719" numCol="1" anchor="ctr">
                <a:noAutofit/>
              </a:bodyPr>
              <a:lstStyle/>
              <a:p>
                <a:pPr algn="ctr">
                  <a:defRPr sz="1800" b="1"/>
                </a:pPr>
                <a:endParaRPr/>
              </a:p>
            </p:txBody>
          </p:sp>
        </p:grpSp>
        <p:sp>
          <p:nvSpPr>
            <p:cNvPr id="510" name="ДАВАЙТЕ НАГЛЯДНО ПОСМОТРИМ КАК ВЫГЛЯДИТ КРЕДИТНЫЙ КАЛЬКУЛЯТОР НА САЙТЕ FINCULT.INFO C НАШИМИ РАСЧЕТАМИ"/>
            <p:cNvSpPr txBox="1"/>
            <p:nvPr/>
          </p:nvSpPr>
          <p:spPr>
            <a:xfrm rot="20971969">
              <a:off x="687489" y="67055"/>
              <a:ext cx="2786422" cy="173383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Autofit/>
            </a:bodyPr>
            <a:lstStyle/>
            <a:p>
              <a:pPr algn="ctr">
                <a:defRPr sz="1500" b="1"/>
              </a:pPr>
              <a:endParaRPr dirty="0"/>
            </a:p>
            <a:p>
              <a:pPr algn="ctr">
                <a:defRPr sz="1500" b="1"/>
              </a:pPr>
              <a:r>
                <a:rPr sz="1100" dirty="0"/>
                <a:t>ДАВАЙТЕ </a:t>
              </a:r>
              <a:r>
                <a:rPr sz="1100" dirty="0" smtClean="0"/>
                <a:t>ПОСМОТРИМ</a:t>
              </a:r>
              <a:r>
                <a:rPr lang="ru-RU" sz="1100" dirty="0"/>
                <a:t>,</a:t>
              </a:r>
              <a:r>
                <a:rPr sz="1100" dirty="0"/>
                <a:t> </a:t>
              </a:r>
              <a:r>
                <a:rPr lang="ru-RU" sz="1100" dirty="0" smtClean="0"/>
                <a:t>       </a:t>
              </a:r>
              <a:r>
                <a:rPr sz="1100" dirty="0" smtClean="0"/>
                <a:t>КАК </a:t>
              </a:r>
              <a:r>
                <a:rPr sz="1100" dirty="0"/>
                <a:t>ВЫГЛЯДИТ КРЕДИТНЫЙ КАЛЬКУЛЯТОР </a:t>
              </a:r>
              <a:r>
                <a:rPr lang="ru-RU" sz="1100" dirty="0"/>
                <a:t/>
              </a:r>
              <a:br>
                <a:rPr lang="ru-RU" sz="1100" dirty="0"/>
              </a:br>
              <a:r>
                <a:rPr sz="1100" dirty="0"/>
                <a:t>НА </a:t>
              </a:r>
              <a:r>
                <a:rPr sz="1100" dirty="0" smtClean="0"/>
                <a:t>FINCULT.INFO </a:t>
              </a:r>
              <a:r>
                <a:rPr lang="ru-RU" sz="1100" dirty="0"/>
                <a:t/>
              </a:r>
              <a:br>
                <a:rPr lang="ru-RU" sz="1100" dirty="0"/>
              </a:br>
              <a:r>
                <a:rPr sz="1100" dirty="0"/>
                <a:t>C НАШИМИ РАСЧЕТАМИ</a:t>
              </a:r>
            </a:p>
          </p:txBody>
        </p:sp>
      </p:grpSp>
    </p:spTree>
  </p:cSld>
  <p:clrMapOvr>
    <a:masterClrMapping/>
  </p:clrMapOvr>
  <mc:AlternateContent xmlns:mc="http://schemas.openxmlformats.org/markup-compatibility/2006" xmlns:p14="http://schemas.microsoft.com/office/powerpoint/2010/main">
    <mc:Choice Requires="p14">
      <p:transition p14:dur="250">
        <p:fade/>
      </p:transition>
    </mc:Choice>
    <mc:Fallback xmlns:a14="http://schemas.microsoft.com/office/drawing/2010/main" xmlns:m="http://schemas.openxmlformats.org/officeDocument/2006/math"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511"/>
                                        </p:tgtEl>
                                        <p:attrNameLst>
                                          <p:attrName>style.visibility</p:attrName>
                                        </p:attrNameLst>
                                      </p:cBhvr>
                                      <p:to>
                                        <p:strVal val="visible"/>
                                      </p:to>
                                    </p:set>
                                    <p:anim calcmode="lin" valueType="num">
                                      <p:cBhvr>
                                        <p:cTn id="7" dur="2000" fill="hold"/>
                                        <p:tgtEl>
                                          <p:spTgt spid="511"/>
                                        </p:tgtEl>
                                        <p:attrNameLst>
                                          <p:attrName>ppt_w</p:attrName>
                                        </p:attrNameLst>
                                      </p:cBhvr>
                                      <p:tavLst>
                                        <p:tav tm="0">
                                          <p:val>
                                            <p:fltVal val="0"/>
                                          </p:val>
                                        </p:tav>
                                        <p:tav tm="100000">
                                          <p:val>
                                            <p:strVal val="#ppt_w"/>
                                          </p:val>
                                        </p:tav>
                                      </p:tavLst>
                                    </p:anim>
                                    <p:anim calcmode="lin" valueType="num">
                                      <p:cBhvr>
                                        <p:cTn id="8" dur="2000" fill="hold"/>
                                        <p:tgtEl>
                                          <p:spTgt spid="511"/>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10" presetClass="exit" fill="hold" grpId="2" nodeType="afterEffect">
                                  <p:stCondLst>
                                    <p:cond delay="7000"/>
                                  </p:stCondLst>
                                  <p:iterate>
                                    <p:tmAbs val="0"/>
                                  </p:iterate>
                                  <p:childTnLst>
                                    <p:animEffect transition="out" filter="fade">
                                      <p:cBhvr>
                                        <p:cTn id="11" dur="2000" fill="hold"/>
                                        <p:tgtEl>
                                          <p:spTgt spid="511"/>
                                        </p:tgtEl>
                                      </p:cBhvr>
                                    </p:animEffect>
                                    <p:set>
                                      <p:cBhvr>
                                        <p:cTn id="12" fill="hold">
                                          <p:stCondLst>
                                            <p:cond delay="1999"/>
                                          </p:stCondLst>
                                        </p:cTn>
                                        <p:tgtEl>
                                          <p:spTgt spid="5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1" grpId="1" animBg="1" advAuto="0"/>
      <p:bldP spid="511" grpId="2"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 name="Прямоугольник"/>
          <p:cNvSpPr/>
          <p:nvPr/>
        </p:nvSpPr>
        <p:spPr>
          <a:xfrm>
            <a:off x="0" y="-6350"/>
            <a:ext cx="9144000" cy="5156200"/>
          </a:xfrm>
          <a:prstGeom prst="rect">
            <a:avLst/>
          </a:prstGeom>
          <a:solidFill>
            <a:srgbClr val="B394EC"/>
          </a:solidFill>
          <a:ln w="12700">
            <a:miter lim="400000"/>
          </a:ln>
        </p:spPr>
        <p:txBody>
          <a:bodyPr lIns="45719" rIns="45719" anchor="ctr"/>
          <a:lstStyle/>
          <a:p>
            <a:endParaRPr/>
          </a:p>
        </p:txBody>
      </p:sp>
      <p:sp>
        <p:nvSpPr>
          <p:cNvPr id="519" name="Скругленный прямоугольник 5"/>
          <p:cNvSpPr/>
          <p:nvPr/>
        </p:nvSpPr>
        <p:spPr>
          <a:xfrm>
            <a:off x="1619109" y="1743711"/>
            <a:ext cx="5905781" cy="437514"/>
          </a:xfrm>
          <a:prstGeom prst="roundRect">
            <a:avLst>
              <a:gd name="adj" fmla="val 16667"/>
            </a:avLst>
          </a:prstGeom>
          <a:ln w="12700">
            <a:solidFill>
              <a:srgbClr val="FFFFFF"/>
            </a:solidFill>
            <a:miter/>
          </a:ln>
        </p:spPr>
        <p:txBody>
          <a:bodyPr lIns="45719" rIns="45719" anchor="ctr"/>
          <a:lstStyle/>
          <a:p>
            <a:pPr algn="ctr">
              <a:defRPr>
                <a:solidFill>
                  <a:srgbClr val="FFFFFF"/>
                </a:solidFill>
              </a:defRPr>
            </a:pPr>
            <a:endParaRPr/>
          </a:p>
        </p:txBody>
      </p:sp>
      <p:sp>
        <p:nvSpPr>
          <p:cNvPr id="520" name="TextBox 9"/>
          <p:cNvSpPr txBox="1"/>
          <p:nvPr/>
        </p:nvSpPr>
        <p:spPr>
          <a:xfrm>
            <a:off x="886345" y="263269"/>
            <a:ext cx="7371310" cy="18774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900" b="1">
                <a:solidFill>
                  <a:srgbClr val="FFFFFF"/>
                </a:solidFill>
                <a:latin typeface="Proxima Nova"/>
                <a:ea typeface="Proxima Nova"/>
                <a:cs typeface="Proxima Nova"/>
                <a:sym typeface="Proxima Nova"/>
              </a:defRPr>
            </a:lvl1pPr>
          </a:lstStyle>
          <a:p>
            <a:r>
              <a:rPr dirty="0"/>
              <a:t>ВЫБЕРИТЕ ПРАВИЛЬНЫЕ ОТВЕТЫ</a:t>
            </a:r>
            <a:r>
              <a:rPr lang="ru-RU" dirty="0"/>
              <a:t>.</a:t>
            </a:r>
            <a:r>
              <a:rPr dirty="0"/>
              <a:t> ГЛАВНОЕ ПРИ РЕШЕНИИ ВЗЯТЬ </a:t>
            </a:r>
            <a:r>
              <a:rPr lang="ru-RU" dirty="0"/>
              <a:t>КРЕДИТ — ЭТО...</a:t>
            </a:r>
          </a:p>
          <a:p>
            <a:r>
              <a:rPr dirty="0"/>
              <a:t> </a:t>
            </a:r>
          </a:p>
        </p:txBody>
      </p:sp>
      <p:sp>
        <p:nvSpPr>
          <p:cNvPr id="521" name="Заголовок 3"/>
          <p:cNvSpPr txBox="1">
            <a:spLocks noGrp="1"/>
          </p:cNvSpPr>
          <p:nvPr>
            <p:ph type="title"/>
          </p:nvPr>
        </p:nvSpPr>
        <p:spPr>
          <a:xfrm>
            <a:off x="325210" y="5350899"/>
            <a:ext cx="7711594" cy="2882900"/>
          </a:xfrm>
          <a:prstGeom prst="rect">
            <a:avLst/>
          </a:prstGeom>
        </p:spPr>
        <p:txBody>
          <a:bodyPr/>
          <a:lstStyle/>
          <a:p>
            <a:pPr defTabSz="758951">
              <a:defRPr sz="2656" b="1">
                <a:latin typeface="Proxima Nova"/>
                <a:ea typeface="Proxima Nova"/>
                <a:cs typeface="Proxima Nova"/>
                <a:sym typeface="Proxima Nova"/>
              </a:defRPr>
            </a:pPr>
            <a:r>
              <a:rPr sz="2324">
                <a:solidFill>
                  <a:srgbClr val="000000"/>
                </a:solidFill>
              </a:rPr>
              <a:t>A) </a:t>
            </a:r>
            <a:r>
              <a:rPr sz="2324" b="0">
                <a:solidFill>
                  <a:srgbClr val="000000"/>
                </a:solidFill>
              </a:rPr>
              <a:t>ОПРЕДЕЛИТЬ ВСЕ ЗА И ПРОТИВ</a:t>
            </a:r>
            <a:br>
              <a:rPr sz="2324" b="0">
                <a:solidFill>
                  <a:srgbClr val="000000"/>
                </a:solidFill>
              </a:rPr>
            </a:br>
            <a:r>
              <a:rPr sz="2324" b="0">
                <a:solidFill>
                  <a:srgbClr val="000000"/>
                </a:solidFill>
              </a:rPr>
              <a:t/>
            </a:r>
            <a:br>
              <a:rPr sz="2324" b="0">
                <a:solidFill>
                  <a:srgbClr val="000000"/>
                </a:solidFill>
              </a:rPr>
            </a:br>
            <a:r>
              <a:rPr sz="2324">
                <a:solidFill>
                  <a:srgbClr val="000000"/>
                </a:solidFill>
              </a:rPr>
              <a:t>B) </a:t>
            </a:r>
            <a:r>
              <a:rPr sz="2324" b="0">
                <a:solidFill>
                  <a:srgbClr val="000000"/>
                </a:solidFill>
              </a:rPr>
              <a:t>РАССЧИТАТЬ ОБЩУЮ СУММУ % </a:t>
            </a:r>
            <a:br>
              <a:rPr sz="2324" b="0">
                <a:solidFill>
                  <a:srgbClr val="000000"/>
                </a:solidFill>
              </a:rPr>
            </a:br>
            <a:r>
              <a:rPr sz="2324" b="0">
                <a:solidFill>
                  <a:srgbClr val="000000"/>
                </a:solidFill>
              </a:rPr>
              <a:t/>
            </a:r>
            <a:br>
              <a:rPr sz="2324" b="0">
                <a:solidFill>
                  <a:srgbClr val="000000"/>
                </a:solidFill>
              </a:rPr>
            </a:br>
            <a:r>
              <a:rPr sz="2324">
                <a:solidFill>
                  <a:srgbClr val="000000"/>
                </a:solidFill>
              </a:rPr>
              <a:t>C) </a:t>
            </a:r>
            <a:r>
              <a:rPr sz="2324" b="0">
                <a:solidFill>
                  <a:srgbClr val="000000"/>
                </a:solidFill>
              </a:rPr>
              <a:t>ОБЪЕКТИВНО ПОДОЙТИ В ВОПРОСУ ЕЖЕМЕСЯЧНЫХ ВЫПЛАТ</a:t>
            </a:r>
            <a:br>
              <a:rPr sz="2324" b="0">
                <a:solidFill>
                  <a:srgbClr val="000000"/>
                </a:solidFill>
              </a:rPr>
            </a:br>
            <a:r>
              <a:rPr sz="2324" b="0">
                <a:solidFill>
                  <a:srgbClr val="000000"/>
                </a:solidFill>
              </a:rPr>
              <a:t/>
            </a:r>
            <a:br>
              <a:rPr sz="2324" b="0">
                <a:solidFill>
                  <a:srgbClr val="000000"/>
                </a:solidFill>
              </a:rPr>
            </a:br>
            <a:r>
              <a:rPr sz="2324">
                <a:solidFill>
                  <a:srgbClr val="000000"/>
                </a:solidFill>
              </a:rPr>
              <a:t>D)</a:t>
            </a:r>
            <a:r>
              <a:rPr sz="2324" b="0">
                <a:solidFill>
                  <a:srgbClr val="000000"/>
                </a:solidFill>
              </a:rPr>
              <a:t> БЫТЬ ФИНАНСОВО ГРАМОТНЫМ</a:t>
            </a:r>
          </a:p>
        </p:txBody>
      </p:sp>
      <p:sp>
        <p:nvSpPr>
          <p:cNvPr id="522" name="Заголовок 3"/>
          <p:cNvSpPr txBox="1"/>
          <p:nvPr/>
        </p:nvSpPr>
        <p:spPr>
          <a:xfrm>
            <a:off x="1720710" y="1168400"/>
            <a:ext cx="7711593" cy="29895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b">
            <a:normAutofit/>
          </a:bodyPr>
          <a:lstStyle/>
          <a:p>
            <a:pPr defTabSz="896111">
              <a:lnSpc>
                <a:spcPct val="90000"/>
              </a:lnSpc>
              <a:defRPr sz="1960" b="1">
                <a:solidFill>
                  <a:srgbClr val="E86859"/>
                </a:solidFill>
                <a:latin typeface="Proxima Nova"/>
                <a:ea typeface="Proxima Nova"/>
                <a:cs typeface="Proxima Nova"/>
                <a:sym typeface="Proxima Nova"/>
              </a:defRPr>
            </a:pPr>
            <a:r>
              <a:rPr dirty="0"/>
              <a:t/>
            </a:r>
            <a:br>
              <a:rPr dirty="0"/>
            </a:br>
            <a:r>
              <a:rPr dirty="0"/>
              <a:t/>
            </a:r>
            <a:br>
              <a:rPr dirty="0"/>
            </a:br>
            <a:r>
              <a:rPr dirty="0">
                <a:solidFill>
                  <a:srgbClr val="000000"/>
                </a:solidFill>
              </a:rPr>
              <a:t>A</a:t>
            </a:r>
            <a:r>
              <a:rPr lang="ru-RU" dirty="0">
                <a:solidFill>
                  <a:srgbClr val="000000"/>
                </a:solidFill>
              </a:rPr>
              <a:t>.</a:t>
            </a:r>
            <a:r>
              <a:rPr dirty="0">
                <a:solidFill>
                  <a:srgbClr val="000000"/>
                </a:solidFill>
              </a:rPr>
              <a:t> </a:t>
            </a:r>
            <a:r>
              <a:rPr b="0" dirty="0">
                <a:solidFill>
                  <a:srgbClr val="000000"/>
                </a:solidFill>
              </a:rPr>
              <a:t>ОПРЕДЕЛИТЬ ВСЕ ЗА </a:t>
            </a:r>
            <a:r>
              <a:rPr b="0" dirty="0" err="1">
                <a:solidFill>
                  <a:srgbClr val="000000"/>
                </a:solidFill>
              </a:rPr>
              <a:t>И</a:t>
            </a:r>
            <a:r>
              <a:rPr b="0" dirty="0">
                <a:solidFill>
                  <a:srgbClr val="000000"/>
                </a:solidFill>
              </a:rPr>
              <a:t> ПРОТИВ</a:t>
            </a:r>
            <a:br>
              <a:rPr b="0" dirty="0">
                <a:solidFill>
                  <a:srgbClr val="000000"/>
                </a:solidFill>
              </a:rPr>
            </a:br>
            <a:r>
              <a:rPr b="0" dirty="0">
                <a:solidFill>
                  <a:srgbClr val="000000"/>
                </a:solidFill>
              </a:rPr>
              <a:t/>
            </a:r>
            <a:br>
              <a:rPr b="0" dirty="0">
                <a:solidFill>
                  <a:srgbClr val="000000"/>
                </a:solidFill>
              </a:rPr>
            </a:br>
            <a:r>
              <a:rPr dirty="0">
                <a:solidFill>
                  <a:srgbClr val="000000"/>
                </a:solidFill>
              </a:rPr>
              <a:t>B</a:t>
            </a:r>
            <a:r>
              <a:rPr lang="ru-RU" dirty="0">
                <a:solidFill>
                  <a:srgbClr val="000000"/>
                </a:solidFill>
              </a:rPr>
              <a:t>.</a:t>
            </a:r>
            <a:r>
              <a:rPr lang="ru-RU" dirty="0"/>
              <a:t> </a:t>
            </a:r>
            <a:r>
              <a:rPr b="0" dirty="0">
                <a:solidFill>
                  <a:srgbClr val="000000"/>
                </a:solidFill>
              </a:rPr>
              <a:t>РАССЧИТАТЬ ОБЩУЮ СУММУ %</a:t>
            </a:r>
            <a:br>
              <a:rPr b="0" dirty="0">
                <a:solidFill>
                  <a:srgbClr val="000000"/>
                </a:solidFill>
              </a:rPr>
            </a:br>
            <a:r>
              <a:rPr b="0" dirty="0">
                <a:solidFill>
                  <a:srgbClr val="000000"/>
                </a:solidFill>
              </a:rPr>
              <a:t/>
            </a:r>
            <a:br>
              <a:rPr b="0" dirty="0">
                <a:solidFill>
                  <a:srgbClr val="000000"/>
                </a:solidFill>
              </a:rPr>
            </a:br>
            <a:r>
              <a:rPr dirty="0">
                <a:solidFill>
                  <a:srgbClr val="000000"/>
                </a:solidFill>
              </a:rPr>
              <a:t>C</a:t>
            </a:r>
            <a:r>
              <a:rPr lang="ru-RU" dirty="0">
                <a:solidFill>
                  <a:srgbClr val="000000"/>
                </a:solidFill>
              </a:rPr>
              <a:t>.</a:t>
            </a:r>
            <a:r>
              <a:rPr dirty="0">
                <a:solidFill>
                  <a:srgbClr val="000000"/>
                </a:solidFill>
              </a:rPr>
              <a:t> </a:t>
            </a:r>
            <a:r>
              <a:rPr b="0" dirty="0">
                <a:solidFill>
                  <a:srgbClr val="000000"/>
                </a:solidFill>
              </a:rPr>
              <a:t>ОБЪЕКТИВНО ПОДОЙТИ </a:t>
            </a:r>
            <a:r>
              <a:rPr lang="ru-RU" b="0" dirty="0">
                <a:solidFill>
                  <a:srgbClr val="000000"/>
                </a:solidFill>
              </a:rPr>
              <a:t>К</a:t>
            </a:r>
            <a:r>
              <a:rPr b="0" dirty="0">
                <a:solidFill>
                  <a:srgbClr val="000000"/>
                </a:solidFill>
              </a:rPr>
              <a:t> ВОПРОСУ </a:t>
            </a:r>
            <a:br>
              <a:rPr b="0" dirty="0">
                <a:solidFill>
                  <a:srgbClr val="000000"/>
                </a:solidFill>
              </a:rPr>
            </a:br>
            <a:r>
              <a:rPr b="0" dirty="0">
                <a:solidFill>
                  <a:srgbClr val="000000"/>
                </a:solidFill>
              </a:rPr>
              <a:t>     ЕЖЕМЕСЯЧНЫХ ВЫПЛАТ</a:t>
            </a:r>
            <a:br>
              <a:rPr b="0" dirty="0">
                <a:solidFill>
                  <a:srgbClr val="000000"/>
                </a:solidFill>
              </a:rPr>
            </a:br>
            <a:r>
              <a:rPr b="0" dirty="0">
                <a:solidFill>
                  <a:srgbClr val="000000"/>
                </a:solidFill>
              </a:rPr>
              <a:t/>
            </a:r>
            <a:br>
              <a:rPr b="0" dirty="0">
                <a:solidFill>
                  <a:srgbClr val="000000"/>
                </a:solidFill>
              </a:rPr>
            </a:br>
            <a:r>
              <a:rPr dirty="0">
                <a:solidFill>
                  <a:srgbClr val="000000"/>
                </a:solidFill>
              </a:rPr>
              <a:t>D</a:t>
            </a:r>
            <a:r>
              <a:rPr lang="ru-RU" dirty="0">
                <a:solidFill>
                  <a:srgbClr val="000000"/>
                </a:solidFill>
              </a:rPr>
              <a:t>.</a:t>
            </a:r>
            <a:r>
              <a:rPr dirty="0">
                <a:solidFill>
                  <a:srgbClr val="000000"/>
                </a:solidFill>
              </a:rPr>
              <a:t> </a:t>
            </a:r>
            <a:r>
              <a:rPr b="0" dirty="0">
                <a:solidFill>
                  <a:srgbClr val="000000"/>
                </a:solidFill>
              </a:rPr>
              <a:t>БЫТЬ ФИНАНСОВО ГРАМОТНЫМ</a:t>
            </a:r>
          </a:p>
        </p:txBody>
      </p:sp>
      <p:sp>
        <p:nvSpPr>
          <p:cNvPr id="523" name="Скругленный прямоугольник 5"/>
          <p:cNvSpPr/>
          <p:nvPr/>
        </p:nvSpPr>
        <p:spPr>
          <a:xfrm>
            <a:off x="1619109" y="2306578"/>
            <a:ext cx="5905781" cy="437514"/>
          </a:xfrm>
          <a:prstGeom prst="roundRect">
            <a:avLst>
              <a:gd name="adj" fmla="val 16667"/>
            </a:avLst>
          </a:prstGeom>
          <a:ln w="12700">
            <a:solidFill>
              <a:srgbClr val="FFFFFF"/>
            </a:solidFill>
            <a:miter/>
          </a:ln>
        </p:spPr>
        <p:txBody>
          <a:bodyPr lIns="45719" rIns="45719" anchor="ctr"/>
          <a:lstStyle/>
          <a:p>
            <a:pPr algn="ctr">
              <a:defRPr>
                <a:solidFill>
                  <a:srgbClr val="FFFFFF"/>
                </a:solidFill>
              </a:defRPr>
            </a:pPr>
            <a:endParaRPr/>
          </a:p>
        </p:txBody>
      </p:sp>
      <p:sp>
        <p:nvSpPr>
          <p:cNvPr id="524" name="Скругленный прямоугольник 5"/>
          <p:cNvSpPr/>
          <p:nvPr/>
        </p:nvSpPr>
        <p:spPr>
          <a:xfrm>
            <a:off x="1619109" y="2880735"/>
            <a:ext cx="5905781" cy="677167"/>
          </a:xfrm>
          <a:prstGeom prst="roundRect">
            <a:avLst>
              <a:gd name="adj" fmla="val 10768"/>
            </a:avLst>
          </a:prstGeom>
          <a:ln w="12700">
            <a:solidFill>
              <a:srgbClr val="FFFFFF"/>
            </a:solidFill>
            <a:miter/>
          </a:ln>
        </p:spPr>
        <p:txBody>
          <a:bodyPr lIns="45719" rIns="45719" anchor="ctr"/>
          <a:lstStyle/>
          <a:p>
            <a:pPr algn="ctr">
              <a:defRPr>
                <a:solidFill>
                  <a:srgbClr val="FFFFFF"/>
                </a:solidFill>
              </a:defRPr>
            </a:pPr>
            <a:endParaRPr/>
          </a:p>
        </p:txBody>
      </p:sp>
      <p:sp>
        <p:nvSpPr>
          <p:cNvPr id="525" name="Скругленный прямоугольник 5"/>
          <p:cNvSpPr/>
          <p:nvPr/>
        </p:nvSpPr>
        <p:spPr>
          <a:xfrm>
            <a:off x="1619109" y="3670554"/>
            <a:ext cx="5905781" cy="437514"/>
          </a:xfrm>
          <a:prstGeom prst="roundRect">
            <a:avLst>
              <a:gd name="adj" fmla="val 16667"/>
            </a:avLst>
          </a:prstGeom>
          <a:ln w="12700">
            <a:solidFill>
              <a:srgbClr val="FFFFFF"/>
            </a:solidFill>
            <a:miter/>
          </a:ln>
        </p:spPr>
        <p:txBody>
          <a:bodyPr lIns="45719" rIns="45719" anchor="ctr"/>
          <a:lstStyle/>
          <a:p>
            <a:pPr algn="ctr">
              <a:defRPr>
                <a:solidFill>
                  <a:srgbClr val="FFFFFF"/>
                </a:solidFill>
              </a:defRPr>
            </a:pPr>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a14="http://schemas.microsoft.com/office/drawing/2010/main" xmlns:m="http://schemas.openxmlformats.org/officeDocument/2006/math" xmlns="">
      <p:transition spd="fast">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3"/>
                                        </p:tgtEl>
                                        <p:attrNameLst>
                                          <p:attrName>style.visibility</p:attrName>
                                        </p:attrNameLst>
                                      </p:cBhvr>
                                      <p:to>
                                        <p:strVal val="visible"/>
                                      </p:to>
                                    </p:set>
                                    <p:animEffect transition="in" filter="fade">
                                      <p:cBhvr>
                                        <p:cTn id="7" dur="500"/>
                                        <p:tgtEl>
                                          <p:spTgt spid="5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9"/>
                                        </p:tgtEl>
                                        <p:attrNameLst>
                                          <p:attrName>style.visibility</p:attrName>
                                        </p:attrNameLst>
                                      </p:cBhvr>
                                      <p:to>
                                        <p:strVal val="visible"/>
                                      </p:to>
                                    </p:set>
                                    <p:animEffect transition="in" filter="fade">
                                      <p:cBhvr>
                                        <p:cTn id="10" dur="500"/>
                                        <p:tgtEl>
                                          <p:spTgt spid="5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24"/>
                                        </p:tgtEl>
                                        <p:attrNameLst>
                                          <p:attrName>style.visibility</p:attrName>
                                        </p:attrNameLst>
                                      </p:cBhvr>
                                      <p:to>
                                        <p:strVal val="visible"/>
                                      </p:to>
                                    </p:set>
                                    <p:animEffect transition="in" filter="fade">
                                      <p:cBhvr>
                                        <p:cTn id="13" dur="500"/>
                                        <p:tgtEl>
                                          <p:spTgt spid="52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25"/>
                                        </p:tgtEl>
                                        <p:attrNameLst>
                                          <p:attrName>style.visibility</p:attrName>
                                        </p:attrNameLst>
                                      </p:cBhvr>
                                      <p:to>
                                        <p:strVal val="visible"/>
                                      </p:to>
                                    </p:set>
                                    <p:animEffect transition="in" filter="fade">
                                      <p:cBhvr>
                                        <p:cTn id="16" dur="500"/>
                                        <p:tgtEl>
                                          <p:spTgt spid="5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9" grpId="0" animBg="1"/>
      <p:bldP spid="523" grpId="0" animBg="1"/>
      <p:bldP spid="524" grpId="0" animBg="1"/>
      <p:bldP spid="5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 name="Прямоугольник"/>
          <p:cNvSpPr/>
          <p:nvPr/>
        </p:nvSpPr>
        <p:spPr>
          <a:xfrm>
            <a:off x="0" y="-6350"/>
            <a:ext cx="9144000" cy="5156200"/>
          </a:xfrm>
          <a:prstGeom prst="rect">
            <a:avLst/>
          </a:prstGeom>
          <a:solidFill>
            <a:srgbClr val="B394EC"/>
          </a:solidFill>
          <a:ln w="12700">
            <a:miter lim="400000"/>
          </a:ln>
        </p:spPr>
        <p:txBody>
          <a:bodyPr lIns="45719" rIns="45719" anchor="ctr"/>
          <a:lstStyle/>
          <a:p>
            <a:endParaRPr/>
          </a:p>
        </p:txBody>
      </p:sp>
      <p:sp>
        <p:nvSpPr>
          <p:cNvPr id="536" name="Скругленный прямоугольник 5"/>
          <p:cNvSpPr/>
          <p:nvPr/>
        </p:nvSpPr>
        <p:spPr>
          <a:xfrm>
            <a:off x="1619109" y="1389759"/>
            <a:ext cx="6348495" cy="677167"/>
          </a:xfrm>
          <a:prstGeom prst="roundRect">
            <a:avLst>
              <a:gd name="adj" fmla="val 11576"/>
            </a:avLst>
          </a:prstGeom>
          <a:ln w="12700">
            <a:solidFill>
              <a:srgbClr val="FFFFFF"/>
            </a:solidFill>
            <a:miter/>
          </a:ln>
        </p:spPr>
        <p:txBody>
          <a:bodyPr lIns="45719" rIns="45719" anchor="ctr"/>
          <a:lstStyle/>
          <a:p>
            <a:pPr algn="ctr">
              <a:defRPr>
                <a:solidFill>
                  <a:srgbClr val="FFFFFF"/>
                </a:solidFill>
              </a:defRPr>
            </a:pPr>
            <a:endParaRPr/>
          </a:p>
        </p:txBody>
      </p:sp>
      <p:sp>
        <p:nvSpPr>
          <p:cNvPr id="537" name="TextBox 9"/>
          <p:cNvSpPr txBox="1"/>
          <p:nvPr/>
        </p:nvSpPr>
        <p:spPr>
          <a:xfrm>
            <a:off x="886345" y="263269"/>
            <a:ext cx="7371310" cy="5359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900" b="1">
                <a:solidFill>
                  <a:srgbClr val="FFFFFF"/>
                </a:solidFill>
                <a:latin typeface="Proxima Nova"/>
                <a:ea typeface="Proxima Nova"/>
                <a:cs typeface="Proxima Nova"/>
                <a:sym typeface="Proxima Nova"/>
              </a:defRPr>
            </a:lvl1pPr>
          </a:lstStyle>
          <a:p>
            <a:r>
              <a:rPr dirty="0"/>
              <a:t>КРЕДИТНАЯ ИСТОРИЯ – ЭТО</a:t>
            </a:r>
            <a:r>
              <a:rPr lang="ru-RU" dirty="0"/>
              <a:t>…</a:t>
            </a:r>
            <a:endParaRPr dirty="0"/>
          </a:p>
        </p:txBody>
      </p:sp>
      <p:sp>
        <p:nvSpPr>
          <p:cNvPr id="538" name="Заголовок 3"/>
          <p:cNvSpPr txBox="1">
            <a:spLocks noGrp="1"/>
          </p:cNvSpPr>
          <p:nvPr>
            <p:ph type="title"/>
          </p:nvPr>
        </p:nvSpPr>
        <p:spPr>
          <a:xfrm>
            <a:off x="325210" y="5350899"/>
            <a:ext cx="7711594" cy="2882900"/>
          </a:xfrm>
          <a:prstGeom prst="rect">
            <a:avLst/>
          </a:prstGeom>
        </p:spPr>
        <p:txBody>
          <a:bodyPr/>
          <a:lstStyle/>
          <a:p>
            <a:pPr defTabSz="758951">
              <a:defRPr sz="2656" b="1">
                <a:latin typeface="Proxima Nova"/>
                <a:ea typeface="Proxima Nova"/>
                <a:cs typeface="Proxima Nova"/>
                <a:sym typeface="Proxima Nova"/>
              </a:defRPr>
            </a:pPr>
            <a:r>
              <a:rPr sz="2324">
                <a:solidFill>
                  <a:srgbClr val="000000"/>
                </a:solidFill>
              </a:rPr>
              <a:t>A) </a:t>
            </a:r>
            <a:r>
              <a:rPr sz="2324" b="0">
                <a:solidFill>
                  <a:srgbClr val="000000"/>
                </a:solidFill>
              </a:rPr>
              <a:t>ОПРЕДЕЛИТЬ ВСЕ ЗА И ПРОТИВ</a:t>
            </a:r>
            <a:br>
              <a:rPr sz="2324" b="0">
                <a:solidFill>
                  <a:srgbClr val="000000"/>
                </a:solidFill>
              </a:rPr>
            </a:br>
            <a:r>
              <a:rPr sz="2324" b="0">
                <a:solidFill>
                  <a:srgbClr val="000000"/>
                </a:solidFill>
              </a:rPr>
              <a:t/>
            </a:r>
            <a:br>
              <a:rPr sz="2324" b="0">
                <a:solidFill>
                  <a:srgbClr val="000000"/>
                </a:solidFill>
              </a:rPr>
            </a:br>
            <a:r>
              <a:rPr sz="2324">
                <a:solidFill>
                  <a:srgbClr val="000000"/>
                </a:solidFill>
              </a:rPr>
              <a:t>B) </a:t>
            </a:r>
            <a:r>
              <a:rPr sz="2324" b="0">
                <a:solidFill>
                  <a:srgbClr val="000000"/>
                </a:solidFill>
              </a:rPr>
              <a:t>РАССЧИТАТЬ ОБЩУЮ СУММУ % </a:t>
            </a:r>
            <a:br>
              <a:rPr sz="2324" b="0">
                <a:solidFill>
                  <a:srgbClr val="000000"/>
                </a:solidFill>
              </a:rPr>
            </a:br>
            <a:r>
              <a:rPr sz="2324" b="0">
                <a:solidFill>
                  <a:srgbClr val="000000"/>
                </a:solidFill>
              </a:rPr>
              <a:t/>
            </a:r>
            <a:br>
              <a:rPr sz="2324" b="0">
                <a:solidFill>
                  <a:srgbClr val="000000"/>
                </a:solidFill>
              </a:rPr>
            </a:br>
            <a:r>
              <a:rPr sz="2324">
                <a:solidFill>
                  <a:srgbClr val="000000"/>
                </a:solidFill>
              </a:rPr>
              <a:t>C) </a:t>
            </a:r>
            <a:r>
              <a:rPr sz="2324" b="0">
                <a:solidFill>
                  <a:srgbClr val="000000"/>
                </a:solidFill>
              </a:rPr>
              <a:t>ОБЪЕКТИВНО ПОДОЙТИ В ВОПРОСУ ЕЖЕМЕСЯЧНЫХ ВЫПЛАТ</a:t>
            </a:r>
            <a:br>
              <a:rPr sz="2324" b="0">
                <a:solidFill>
                  <a:srgbClr val="000000"/>
                </a:solidFill>
              </a:rPr>
            </a:br>
            <a:r>
              <a:rPr sz="2324" b="0">
                <a:solidFill>
                  <a:srgbClr val="000000"/>
                </a:solidFill>
              </a:rPr>
              <a:t/>
            </a:r>
            <a:br>
              <a:rPr sz="2324" b="0">
                <a:solidFill>
                  <a:srgbClr val="000000"/>
                </a:solidFill>
              </a:rPr>
            </a:br>
            <a:r>
              <a:rPr sz="2324">
                <a:solidFill>
                  <a:srgbClr val="000000"/>
                </a:solidFill>
              </a:rPr>
              <a:t>D)</a:t>
            </a:r>
            <a:r>
              <a:rPr sz="2324" b="0">
                <a:solidFill>
                  <a:srgbClr val="000000"/>
                </a:solidFill>
              </a:rPr>
              <a:t> БЫТЬ ФИНАНСОВО ГРАМОТНЫМ</a:t>
            </a:r>
          </a:p>
        </p:txBody>
      </p:sp>
      <p:sp>
        <p:nvSpPr>
          <p:cNvPr id="539" name="Заголовок 3"/>
          <p:cNvSpPr txBox="1"/>
          <p:nvPr/>
        </p:nvSpPr>
        <p:spPr>
          <a:xfrm>
            <a:off x="1720710" y="576150"/>
            <a:ext cx="7711593" cy="29895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b">
            <a:normAutofit/>
          </a:bodyPr>
          <a:lstStyle/>
          <a:p>
            <a:pPr>
              <a:lnSpc>
                <a:spcPct val="90000"/>
              </a:lnSpc>
              <a:defRPr sz="2000" b="1">
                <a:solidFill>
                  <a:srgbClr val="E86859"/>
                </a:solidFill>
                <a:latin typeface="Proxima Nova"/>
                <a:ea typeface="Proxima Nova"/>
                <a:cs typeface="Proxima Nova"/>
                <a:sym typeface="Proxima Nova"/>
              </a:defRPr>
            </a:pPr>
            <a:r>
              <a:rPr dirty="0">
                <a:solidFill>
                  <a:srgbClr val="000000"/>
                </a:solidFill>
              </a:rPr>
              <a:t>A</a:t>
            </a:r>
            <a:r>
              <a:rPr lang="ru-RU" dirty="0">
                <a:solidFill>
                  <a:srgbClr val="000000"/>
                </a:solidFill>
              </a:rPr>
              <a:t>.</a:t>
            </a:r>
            <a:r>
              <a:rPr dirty="0">
                <a:solidFill>
                  <a:srgbClr val="000000"/>
                </a:solidFill>
              </a:rPr>
              <a:t> </a:t>
            </a:r>
            <a:r>
              <a:rPr b="0" dirty="0">
                <a:solidFill>
                  <a:srgbClr val="000000"/>
                </a:solidFill>
              </a:rPr>
              <a:t>ИНФОРМАЦИЯ </a:t>
            </a:r>
            <a:r>
              <a:rPr b="0" dirty="0" err="1">
                <a:solidFill>
                  <a:srgbClr val="000000"/>
                </a:solidFill>
              </a:rPr>
              <a:t>О</a:t>
            </a:r>
            <a:r>
              <a:rPr b="0" dirty="0">
                <a:solidFill>
                  <a:srgbClr val="000000"/>
                </a:solidFill>
              </a:rPr>
              <a:t> ТОМ, КАКИЕ ЗАЙМЫ </a:t>
            </a:r>
            <a:br>
              <a:rPr b="0" dirty="0">
                <a:solidFill>
                  <a:srgbClr val="000000"/>
                </a:solidFill>
              </a:rPr>
            </a:br>
            <a:r>
              <a:rPr b="0" dirty="0">
                <a:solidFill>
                  <a:srgbClr val="000000"/>
                </a:solidFill>
              </a:rPr>
              <a:t>     ВЫДАВАЛИСЬ ЗАЕМЩИКУ</a:t>
            </a:r>
            <a:br>
              <a:rPr b="0" dirty="0">
                <a:solidFill>
                  <a:srgbClr val="000000"/>
                </a:solidFill>
              </a:rPr>
            </a:br>
            <a:r>
              <a:rPr b="0" dirty="0">
                <a:solidFill>
                  <a:srgbClr val="000000"/>
                </a:solidFill>
              </a:rPr>
              <a:t/>
            </a:r>
            <a:br>
              <a:rPr b="0" dirty="0">
                <a:solidFill>
                  <a:srgbClr val="000000"/>
                </a:solidFill>
              </a:rPr>
            </a:br>
            <a:r>
              <a:rPr dirty="0">
                <a:solidFill>
                  <a:srgbClr val="000000"/>
                </a:solidFill>
              </a:rPr>
              <a:t>B</a:t>
            </a:r>
            <a:r>
              <a:rPr lang="ru-RU" dirty="0">
                <a:solidFill>
                  <a:srgbClr val="000000"/>
                </a:solidFill>
              </a:rPr>
              <a:t>.</a:t>
            </a:r>
            <a:r>
              <a:rPr b="0" dirty="0">
                <a:solidFill>
                  <a:srgbClr val="000000"/>
                </a:solidFill>
              </a:rPr>
              <a:t> СОБЛЮДАЛ ЛИ ОН СВОИ КРЕДИТНЫЕ </a:t>
            </a:r>
            <a:br>
              <a:rPr b="0" dirty="0">
                <a:solidFill>
                  <a:srgbClr val="000000"/>
                </a:solidFill>
              </a:rPr>
            </a:br>
            <a:r>
              <a:rPr lang="ru-RU" b="0" dirty="0">
                <a:solidFill>
                  <a:srgbClr val="000000"/>
                </a:solidFill>
              </a:rPr>
              <a:t>     </a:t>
            </a:r>
            <a:r>
              <a:rPr b="0" dirty="0">
                <a:solidFill>
                  <a:srgbClr val="000000"/>
                </a:solidFill>
              </a:rPr>
              <a:t>ОБЯЗАТЕЛЬСТВА</a:t>
            </a:r>
            <a:br>
              <a:rPr b="0" dirty="0">
                <a:solidFill>
                  <a:srgbClr val="000000"/>
                </a:solidFill>
              </a:rPr>
            </a:br>
            <a:r>
              <a:rPr b="0" dirty="0">
                <a:solidFill>
                  <a:srgbClr val="000000"/>
                </a:solidFill>
              </a:rPr>
              <a:t/>
            </a:r>
            <a:br>
              <a:rPr b="0" dirty="0">
                <a:solidFill>
                  <a:srgbClr val="000000"/>
                </a:solidFill>
              </a:rPr>
            </a:br>
            <a:r>
              <a:rPr dirty="0">
                <a:solidFill>
                  <a:srgbClr val="000000"/>
                </a:solidFill>
              </a:rPr>
              <a:t>C</a:t>
            </a:r>
            <a:r>
              <a:rPr lang="ru-RU" dirty="0">
                <a:solidFill>
                  <a:srgbClr val="000000"/>
                </a:solidFill>
              </a:rPr>
              <a:t>.</a:t>
            </a:r>
            <a:r>
              <a:rPr dirty="0">
                <a:solidFill>
                  <a:srgbClr val="000000"/>
                </a:solidFill>
              </a:rPr>
              <a:t> </a:t>
            </a:r>
            <a:r>
              <a:rPr b="0" dirty="0">
                <a:solidFill>
                  <a:srgbClr val="000000"/>
                </a:solidFill>
              </a:rPr>
              <a:t>ИНФОРМАЦИЯ </a:t>
            </a:r>
            <a:r>
              <a:rPr b="0" dirty="0" err="1">
                <a:solidFill>
                  <a:srgbClr val="000000"/>
                </a:solidFill>
              </a:rPr>
              <a:t>О</a:t>
            </a:r>
            <a:r>
              <a:rPr b="0" dirty="0">
                <a:solidFill>
                  <a:srgbClr val="000000"/>
                </a:solidFill>
              </a:rPr>
              <a:t> БЮРО КРЕДИТНЫХ ИСТОРИЙ</a:t>
            </a:r>
          </a:p>
        </p:txBody>
      </p:sp>
      <p:sp>
        <p:nvSpPr>
          <p:cNvPr id="540" name="Скругленный прямоугольник 5"/>
          <p:cNvSpPr/>
          <p:nvPr/>
        </p:nvSpPr>
        <p:spPr>
          <a:xfrm>
            <a:off x="1619109" y="2281416"/>
            <a:ext cx="6348495" cy="638828"/>
          </a:xfrm>
          <a:prstGeom prst="roundRect">
            <a:avLst>
              <a:gd name="adj" fmla="val 11415"/>
            </a:avLst>
          </a:prstGeom>
          <a:ln w="12700">
            <a:solidFill>
              <a:srgbClr val="FFFFFF"/>
            </a:solidFill>
            <a:miter/>
          </a:ln>
        </p:spPr>
        <p:txBody>
          <a:bodyPr lIns="45719" rIns="45719" anchor="ctr"/>
          <a:lstStyle/>
          <a:p>
            <a:pPr algn="ctr">
              <a:defRPr>
                <a:solidFill>
                  <a:srgbClr val="FFFFFF"/>
                </a:solidFill>
              </a:defRPr>
            </a:pPr>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a14="http://schemas.microsoft.com/office/drawing/2010/main" xmlns:m="http://schemas.openxmlformats.org/officeDocument/2006/math" xmlns="">
      <p:transition spd="fast">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6"/>
                                        </p:tgtEl>
                                        <p:attrNameLst>
                                          <p:attrName>style.visibility</p:attrName>
                                        </p:attrNameLst>
                                      </p:cBhvr>
                                      <p:to>
                                        <p:strVal val="visible"/>
                                      </p:to>
                                    </p:set>
                                    <p:animEffect transition="in" filter="fade">
                                      <p:cBhvr>
                                        <p:cTn id="7" dur="500"/>
                                        <p:tgtEl>
                                          <p:spTgt spid="5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40"/>
                                        </p:tgtEl>
                                        <p:attrNameLst>
                                          <p:attrName>style.visibility</p:attrName>
                                        </p:attrNameLst>
                                      </p:cBhvr>
                                      <p:to>
                                        <p:strVal val="visible"/>
                                      </p:to>
                                    </p:set>
                                    <p:animEffect transition="in" filter="fade">
                                      <p:cBhvr>
                                        <p:cTn id="10" dur="500"/>
                                        <p:tgtEl>
                                          <p:spTgt spid="5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6" grpId="0" animBg="1"/>
      <p:bldP spid="54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 name="Прямоугольник"/>
          <p:cNvSpPr/>
          <p:nvPr/>
        </p:nvSpPr>
        <p:spPr>
          <a:xfrm>
            <a:off x="0" y="-6350"/>
            <a:ext cx="9144000" cy="5156200"/>
          </a:xfrm>
          <a:prstGeom prst="rect">
            <a:avLst/>
          </a:prstGeom>
          <a:solidFill>
            <a:srgbClr val="B394EC"/>
          </a:solidFill>
          <a:ln w="12700">
            <a:miter lim="400000"/>
          </a:ln>
        </p:spPr>
        <p:txBody>
          <a:bodyPr lIns="45719" rIns="45719" anchor="ctr"/>
          <a:lstStyle/>
          <a:p>
            <a:endParaRPr/>
          </a:p>
        </p:txBody>
      </p:sp>
      <p:sp>
        <p:nvSpPr>
          <p:cNvPr id="551" name="Скругленный прямоугольник 5"/>
          <p:cNvSpPr/>
          <p:nvPr/>
        </p:nvSpPr>
        <p:spPr>
          <a:xfrm>
            <a:off x="1619109" y="1523415"/>
            <a:ext cx="6348495" cy="418615"/>
          </a:xfrm>
          <a:prstGeom prst="roundRect">
            <a:avLst>
              <a:gd name="adj" fmla="val 18725"/>
            </a:avLst>
          </a:prstGeom>
          <a:ln w="12700">
            <a:solidFill>
              <a:srgbClr val="FFFFFF"/>
            </a:solidFill>
            <a:miter/>
          </a:ln>
        </p:spPr>
        <p:txBody>
          <a:bodyPr lIns="45719" rIns="45719" anchor="ctr"/>
          <a:lstStyle/>
          <a:p>
            <a:pPr algn="ctr">
              <a:defRPr>
                <a:solidFill>
                  <a:srgbClr val="FFFFFF"/>
                </a:solidFill>
              </a:defRPr>
            </a:pPr>
            <a:endParaRPr/>
          </a:p>
        </p:txBody>
      </p:sp>
      <p:sp>
        <p:nvSpPr>
          <p:cNvPr id="552" name="TextBox 9"/>
          <p:cNvSpPr txBox="1"/>
          <p:nvPr/>
        </p:nvSpPr>
        <p:spPr>
          <a:xfrm>
            <a:off x="886345" y="263269"/>
            <a:ext cx="7371310" cy="5359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900" b="1">
                <a:solidFill>
                  <a:srgbClr val="FFFFFF"/>
                </a:solidFill>
                <a:latin typeface="Proxima Nova"/>
                <a:ea typeface="Proxima Nova"/>
                <a:cs typeface="Proxima Nova"/>
                <a:sym typeface="Proxima Nova"/>
              </a:defRPr>
            </a:lvl1pPr>
          </a:lstStyle>
          <a:p>
            <a:r>
              <a:rPr dirty="0"/>
              <a:t>КРЕДИТ ВЫДАЕТСЯ НА ПРИНЦИПАХ</a:t>
            </a:r>
            <a:r>
              <a:rPr lang="ru-RU" dirty="0"/>
              <a:t>…</a:t>
            </a:r>
            <a:endParaRPr dirty="0"/>
          </a:p>
        </p:txBody>
      </p:sp>
      <p:sp>
        <p:nvSpPr>
          <p:cNvPr id="553" name="Заголовок 3"/>
          <p:cNvSpPr txBox="1">
            <a:spLocks noGrp="1"/>
          </p:cNvSpPr>
          <p:nvPr>
            <p:ph type="title"/>
          </p:nvPr>
        </p:nvSpPr>
        <p:spPr>
          <a:xfrm>
            <a:off x="325210" y="5350899"/>
            <a:ext cx="7711594" cy="2882900"/>
          </a:xfrm>
          <a:prstGeom prst="rect">
            <a:avLst/>
          </a:prstGeom>
        </p:spPr>
        <p:txBody>
          <a:bodyPr/>
          <a:lstStyle/>
          <a:p>
            <a:pPr defTabSz="758951">
              <a:defRPr sz="2656" b="1">
                <a:latin typeface="Proxima Nova"/>
                <a:ea typeface="Proxima Nova"/>
                <a:cs typeface="Proxima Nova"/>
                <a:sym typeface="Proxima Nova"/>
              </a:defRPr>
            </a:pPr>
            <a:r>
              <a:rPr sz="2324">
                <a:solidFill>
                  <a:srgbClr val="000000"/>
                </a:solidFill>
              </a:rPr>
              <a:t>A) </a:t>
            </a:r>
            <a:r>
              <a:rPr sz="2324" b="0">
                <a:solidFill>
                  <a:srgbClr val="000000"/>
                </a:solidFill>
              </a:rPr>
              <a:t>ОПРЕДЕЛИТЬ ВСЕ ЗА И ПРОТИВ</a:t>
            </a:r>
            <a:br>
              <a:rPr sz="2324" b="0">
                <a:solidFill>
                  <a:srgbClr val="000000"/>
                </a:solidFill>
              </a:rPr>
            </a:br>
            <a:r>
              <a:rPr sz="2324" b="0">
                <a:solidFill>
                  <a:srgbClr val="000000"/>
                </a:solidFill>
              </a:rPr>
              <a:t/>
            </a:r>
            <a:br>
              <a:rPr sz="2324" b="0">
                <a:solidFill>
                  <a:srgbClr val="000000"/>
                </a:solidFill>
              </a:rPr>
            </a:br>
            <a:r>
              <a:rPr sz="2324">
                <a:solidFill>
                  <a:srgbClr val="000000"/>
                </a:solidFill>
              </a:rPr>
              <a:t>B) </a:t>
            </a:r>
            <a:r>
              <a:rPr sz="2324" b="0">
                <a:solidFill>
                  <a:srgbClr val="000000"/>
                </a:solidFill>
              </a:rPr>
              <a:t>РАССЧИТАТЬ ОБЩУЮ СУММУ % </a:t>
            </a:r>
            <a:br>
              <a:rPr sz="2324" b="0">
                <a:solidFill>
                  <a:srgbClr val="000000"/>
                </a:solidFill>
              </a:rPr>
            </a:br>
            <a:r>
              <a:rPr sz="2324" b="0">
                <a:solidFill>
                  <a:srgbClr val="000000"/>
                </a:solidFill>
              </a:rPr>
              <a:t/>
            </a:r>
            <a:br>
              <a:rPr sz="2324" b="0">
                <a:solidFill>
                  <a:srgbClr val="000000"/>
                </a:solidFill>
              </a:rPr>
            </a:br>
            <a:r>
              <a:rPr sz="2324">
                <a:solidFill>
                  <a:srgbClr val="000000"/>
                </a:solidFill>
              </a:rPr>
              <a:t>C) </a:t>
            </a:r>
            <a:r>
              <a:rPr sz="2324" b="0">
                <a:solidFill>
                  <a:srgbClr val="000000"/>
                </a:solidFill>
              </a:rPr>
              <a:t>ОБЪЕКТИВНО ПОДОЙТИ В ВОПРОСУ ЕЖЕМЕСЯЧНЫХ ВЫПЛАТ</a:t>
            </a:r>
            <a:br>
              <a:rPr sz="2324" b="0">
                <a:solidFill>
                  <a:srgbClr val="000000"/>
                </a:solidFill>
              </a:rPr>
            </a:br>
            <a:r>
              <a:rPr sz="2324" b="0">
                <a:solidFill>
                  <a:srgbClr val="000000"/>
                </a:solidFill>
              </a:rPr>
              <a:t/>
            </a:r>
            <a:br>
              <a:rPr sz="2324" b="0">
                <a:solidFill>
                  <a:srgbClr val="000000"/>
                </a:solidFill>
              </a:rPr>
            </a:br>
            <a:r>
              <a:rPr sz="2324">
                <a:solidFill>
                  <a:srgbClr val="000000"/>
                </a:solidFill>
              </a:rPr>
              <a:t>D)</a:t>
            </a:r>
            <a:r>
              <a:rPr sz="2324" b="0">
                <a:solidFill>
                  <a:srgbClr val="000000"/>
                </a:solidFill>
              </a:rPr>
              <a:t> БЫТЬ ФИНАНСОВО ГРАМОТНЫМ</a:t>
            </a:r>
          </a:p>
        </p:txBody>
      </p:sp>
      <p:sp>
        <p:nvSpPr>
          <p:cNvPr id="554" name="Заголовок 3"/>
          <p:cNvSpPr txBox="1"/>
          <p:nvPr/>
        </p:nvSpPr>
        <p:spPr>
          <a:xfrm>
            <a:off x="1720710" y="665050"/>
            <a:ext cx="7711593" cy="29895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b">
            <a:normAutofit/>
          </a:bodyPr>
          <a:lstStyle/>
          <a:p>
            <a:pPr>
              <a:lnSpc>
                <a:spcPct val="90000"/>
              </a:lnSpc>
              <a:defRPr sz="2000" b="1">
                <a:solidFill>
                  <a:srgbClr val="E86859"/>
                </a:solidFill>
                <a:latin typeface="Proxima Nova"/>
                <a:ea typeface="Proxima Nova"/>
                <a:cs typeface="Proxima Nova"/>
                <a:sym typeface="Proxima Nova"/>
              </a:defRPr>
            </a:pPr>
            <a:r>
              <a:rPr dirty="0">
                <a:solidFill>
                  <a:srgbClr val="000000"/>
                </a:solidFill>
              </a:rPr>
              <a:t>A</a:t>
            </a:r>
            <a:r>
              <a:rPr lang="ru-RU" dirty="0">
                <a:solidFill>
                  <a:srgbClr val="000000"/>
                </a:solidFill>
              </a:rPr>
              <a:t>.</a:t>
            </a:r>
            <a:r>
              <a:rPr dirty="0">
                <a:solidFill>
                  <a:srgbClr val="000000"/>
                </a:solidFill>
              </a:rPr>
              <a:t> </a:t>
            </a:r>
            <a:r>
              <a:rPr b="0" dirty="0">
                <a:solidFill>
                  <a:srgbClr val="000000"/>
                </a:solidFill>
              </a:rPr>
              <a:t>СРОЧНОСТИ, ВОЗВРАТНОСТИ, ПЛАТНОСТИ</a:t>
            </a:r>
            <a:br>
              <a:rPr b="0" dirty="0">
                <a:solidFill>
                  <a:srgbClr val="000000"/>
                </a:solidFill>
              </a:rPr>
            </a:br>
            <a:r>
              <a:rPr b="0" dirty="0">
                <a:solidFill>
                  <a:srgbClr val="000000"/>
                </a:solidFill>
              </a:rPr>
              <a:t/>
            </a:r>
            <a:br>
              <a:rPr b="0" dirty="0">
                <a:solidFill>
                  <a:srgbClr val="000000"/>
                </a:solidFill>
              </a:rPr>
            </a:br>
            <a:r>
              <a:rPr dirty="0">
                <a:solidFill>
                  <a:srgbClr val="000000"/>
                </a:solidFill>
              </a:rPr>
              <a:t>B</a:t>
            </a:r>
            <a:r>
              <a:rPr lang="ru-RU" dirty="0">
                <a:solidFill>
                  <a:srgbClr val="000000"/>
                </a:solidFill>
              </a:rPr>
              <a:t>.</a:t>
            </a:r>
            <a:r>
              <a:rPr dirty="0">
                <a:solidFill>
                  <a:srgbClr val="000000"/>
                </a:solidFill>
              </a:rPr>
              <a:t> </a:t>
            </a:r>
            <a:r>
              <a:rPr b="0" dirty="0">
                <a:solidFill>
                  <a:srgbClr val="000000"/>
                </a:solidFill>
              </a:rPr>
              <a:t>ПЛАТНОСТИ, ДОГОВОРА, ВОЗВРАТА</a:t>
            </a:r>
            <a:br>
              <a:rPr b="0" dirty="0">
                <a:solidFill>
                  <a:srgbClr val="000000"/>
                </a:solidFill>
              </a:rPr>
            </a:br>
            <a:r>
              <a:rPr b="0" dirty="0">
                <a:solidFill>
                  <a:srgbClr val="000000"/>
                </a:solidFill>
              </a:rPr>
              <a:t/>
            </a:r>
            <a:br>
              <a:rPr b="0" dirty="0">
                <a:solidFill>
                  <a:srgbClr val="000000"/>
                </a:solidFill>
              </a:rPr>
            </a:br>
            <a:r>
              <a:rPr dirty="0">
                <a:solidFill>
                  <a:srgbClr val="000000"/>
                </a:solidFill>
              </a:rPr>
              <a:t>C</a:t>
            </a:r>
            <a:r>
              <a:rPr lang="ru-RU" dirty="0">
                <a:solidFill>
                  <a:srgbClr val="000000"/>
                </a:solidFill>
              </a:rPr>
              <a:t>.</a:t>
            </a:r>
            <a:r>
              <a:rPr dirty="0">
                <a:solidFill>
                  <a:srgbClr val="000000"/>
                </a:solidFill>
              </a:rPr>
              <a:t> </a:t>
            </a:r>
            <a:r>
              <a:rPr b="0" dirty="0">
                <a:solidFill>
                  <a:srgbClr val="000000"/>
                </a:solidFill>
              </a:rPr>
              <a:t>СРОЧНО, </a:t>
            </a:r>
            <a:r>
              <a:rPr b="0" dirty="0" err="1">
                <a:solidFill>
                  <a:srgbClr val="000000"/>
                </a:solidFill>
              </a:rPr>
              <a:t>С</a:t>
            </a:r>
            <a:r>
              <a:rPr b="0" dirty="0">
                <a:solidFill>
                  <a:srgbClr val="000000"/>
                </a:solidFill>
              </a:rPr>
              <a:t> ВОЗВРАТОМ, ПЛАТНО</a:t>
            </a:r>
            <a:br>
              <a:rPr b="0" dirty="0">
                <a:solidFill>
                  <a:srgbClr val="000000"/>
                </a:solidFill>
              </a:rPr>
            </a:br>
            <a:r>
              <a:rPr b="0" dirty="0">
                <a:solidFill>
                  <a:srgbClr val="000000"/>
                </a:solidFill>
              </a:rPr>
              <a:t/>
            </a:r>
            <a:br>
              <a:rPr b="0" dirty="0">
                <a:solidFill>
                  <a:srgbClr val="000000"/>
                </a:solidFill>
              </a:rPr>
            </a:br>
            <a:r>
              <a:rPr dirty="0">
                <a:solidFill>
                  <a:srgbClr val="000000"/>
                </a:solidFill>
              </a:rPr>
              <a:t>D</a:t>
            </a:r>
            <a:r>
              <a:rPr lang="ru-RU" dirty="0">
                <a:solidFill>
                  <a:srgbClr val="000000"/>
                </a:solidFill>
              </a:rPr>
              <a:t>.</a:t>
            </a:r>
            <a:r>
              <a:rPr dirty="0">
                <a:solidFill>
                  <a:srgbClr val="000000"/>
                </a:solidFill>
              </a:rPr>
              <a:t> </a:t>
            </a:r>
            <a:r>
              <a:rPr b="0" dirty="0">
                <a:solidFill>
                  <a:srgbClr val="000000"/>
                </a:solidFill>
              </a:rPr>
              <a:t>СРОЧНОСТИ, ПЛАТНОСТИ, ПРОЦЕНТНОСТИ</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a14="http://schemas.microsoft.com/office/drawing/2010/main" xmlns:m="http://schemas.openxmlformats.org/officeDocument/2006/math" xmlns="">
      <p:transition spd="fast">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1"/>
                                        </p:tgtEl>
                                        <p:attrNameLst>
                                          <p:attrName>style.visibility</p:attrName>
                                        </p:attrNameLst>
                                      </p:cBhvr>
                                      <p:to>
                                        <p:strVal val="visible"/>
                                      </p:to>
                                    </p:set>
                                    <p:animEffect transition="in" filter="fade">
                                      <p:cBhvr>
                                        <p:cTn id="7" dur="500"/>
                                        <p:tgtEl>
                                          <p:spTgt spid="5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 name="Прямоугольник"/>
          <p:cNvSpPr/>
          <p:nvPr/>
        </p:nvSpPr>
        <p:spPr>
          <a:xfrm>
            <a:off x="0" y="-6350"/>
            <a:ext cx="9144000" cy="5156200"/>
          </a:xfrm>
          <a:prstGeom prst="rect">
            <a:avLst/>
          </a:prstGeom>
          <a:solidFill>
            <a:srgbClr val="B394EC"/>
          </a:solidFill>
          <a:ln w="12700">
            <a:miter lim="400000"/>
          </a:ln>
        </p:spPr>
        <p:txBody>
          <a:bodyPr lIns="45719" rIns="45719" anchor="ctr"/>
          <a:lstStyle/>
          <a:p>
            <a:endParaRPr/>
          </a:p>
        </p:txBody>
      </p:sp>
      <p:sp>
        <p:nvSpPr>
          <p:cNvPr id="560" name="Shape 54"/>
          <p:cNvSpPr txBox="1">
            <a:spLocks noGrp="1"/>
          </p:cNvSpPr>
          <p:nvPr>
            <p:ph type="title"/>
          </p:nvPr>
        </p:nvSpPr>
        <p:spPr>
          <a:xfrm>
            <a:off x="859625" y="1452520"/>
            <a:ext cx="4768582" cy="1640046"/>
          </a:xfrm>
          <a:prstGeom prst="rect">
            <a:avLst/>
          </a:prstGeom>
        </p:spPr>
        <p:txBody>
          <a:bodyPr lIns="91424" tIns="91424" rIns="91424" bIns="91424" anchor="b"/>
          <a:lstStyle>
            <a:lvl1pPr>
              <a:lnSpc>
                <a:spcPct val="100000"/>
              </a:lnSpc>
              <a:spcBef>
                <a:spcPts val="300"/>
              </a:spcBef>
              <a:defRPr>
                <a:latin typeface="Proxima Nova Extrabold"/>
                <a:ea typeface="Proxima Nova Extrabold"/>
                <a:cs typeface="Proxima Nova Extrabold"/>
                <a:sym typeface="Proxima Nova Extrabold"/>
              </a:defRPr>
            </a:lvl1pPr>
          </a:lstStyle>
          <a:p>
            <a:r>
              <a:t>АНАГРАММА</a:t>
            </a:r>
          </a:p>
        </p:txBody>
      </p:sp>
      <p:sp>
        <p:nvSpPr>
          <p:cNvPr id="561" name="Сгруппировать"/>
          <p:cNvSpPr/>
          <p:nvPr/>
        </p:nvSpPr>
        <p:spPr>
          <a:xfrm>
            <a:off x="5319822" y="1073921"/>
            <a:ext cx="3336815" cy="3336814"/>
          </a:xfrm>
          <a:prstGeom prst="ellipse">
            <a:avLst/>
          </a:prstGeom>
          <a:solidFill>
            <a:srgbClr val="FFFFFF"/>
          </a:solidFill>
          <a:ln w="12700">
            <a:miter lim="400000"/>
          </a:ln>
        </p:spPr>
        <p:txBody>
          <a:bodyPr lIns="45719" rIns="45719" anchor="ctr"/>
          <a:lstStyle/>
          <a:p>
            <a:endParaRPr/>
          </a:p>
        </p:txBody>
      </p:sp>
      <p:pic>
        <p:nvPicPr>
          <p:cNvPr id="562" name="Рисунок 7" descr="Рисунок 7"/>
          <p:cNvPicPr>
            <a:picLocks noChangeAspect="1"/>
          </p:cNvPicPr>
          <p:nvPr/>
        </p:nvPicPr>
        <p:blipFill>
          <a:blip r:embed="rId2"/>
          <a:stretch>
            <a:fillRect/>
          </a:stretch>
        </p:blipFill>
        <p:spPr>
          <a:xfrm>
            <a:off x="5660575" y="985021"/>
            <a:ext cx="2480774" cy="3336814"/>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a14="http://schemas.microsoft.com/office/drawing/2010/main" xmlns:m="http://schemas.openxmlformats.org/officeDocument/2006/math" xmlns="">
      <p:transition spd="fast">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Прямоугольник"/>
          <p:cNvSpPr/>
          <p:nvPr/>
        </p:nvSpPr>
        <p:spPr>
          <a:xfrm>
            <a:off x="0" y="-6350"/>
            <a:ext cx="9144000" cy="5156200"/>
          </a:xfrm>
          <a:prstGeom prst="rect">
            <a:avLst/>
          </a:prstGeom>
          <a:solidFill>
            <a:srgbClr val="B394EC"/>
          </a:solidFill>
          <a:ln w="12700">
            <a:miter lim="400000"/>
          </a:ln>
        </p:spPr>
        <p:txBody>
          <a:bodyPr lIns="45719" rIns="45719" anchor="ctr"/>
          <a:lstStyle/>
          <a:p>
            <a:endParaRPr/>
          </a:p>
        </p:txBody>
      </p:sp>
      <p:sp>
        <p:nvSpPr>
          <p:cNvPr id="85" name="Shape 54"/>
          <p:cNvSpPr txBox="1">
            <a:spLocks noGrp="1"/>
          </p:cNvSpPr>
          <p:nvPr>
            <p:ph type="title"/>
          </p:nvPr>
        </p:nvSpPr>
        <p:spPr>
          <a:xfrm>
            <a:off x="542125" y="1452520"/>
            <a:ext cx="4768582" cy="1640046"/>
          </a:xfrm>
          <a:prstGeom prst="rect">
            <a:avLst/>
          </a:prstGeom>
        </p:spPr>
        <p:txBody>
          <a:bodyPr lIns="91424" tIns="91424" rIns="91424" bIns="91424" anchor="b"/>
          <a:lstStyle>
            <a:lvl1pPr>
              <a:lnSpc>
                <a:spcPct val="100000"/>
              </a:lnSpc>
              <a:spcBef>
                <a:spcPts val="300"/>
              </a:spcBef>
              <a:defRPr>
                <a:latin typeface="Proxima Nova Extrabold"/>
                <a:ea typeface="Proxima Nova Extrabold"/>
                <a:cs typeface="Proxima Nova Extrabold"/>
                <a:sym typeface="Proxima Nova Extrabold"/>
              </a:defRPr>
            </a:lvl1pPr>
          </a:lstStyle>
          <a:p>
            <a:r>
              <a:t>АССОЦИАЦИИ</a:t>
            </a:r>
          </a:p>
        </p:txBody>
      </p:sp>
      <p:sp>
        <p:nvSpPr>
          <p:cNvPr id="86" name="Сгруппировать"/>
          <p:cNvSpPr/>
          <p:nvPr/>
        </p:nvSpPr>
        <p:spPr>
          <a:xfrm>
            <a:off x="5319822" y="1073921"/>
            <a:ext cx="3336815" cy="3336814"/>
          </a:xfrm>
          <a:prstGeom prst="ellipse">
            <a:avLst/>
          </a:prstGeom>
          <a:solidFill>
            <a:srgbClr val="FFFFFF"/>
          </a:solidFill>
          <a:ln w="12700">
            <a:miter lim="400000"/>
          </a:ln>
        </p:spPr>
        <p:txBody>
          <a:bodyPr lIns="45719" rIns="45719" anchor="ctr"/>
          <a:lstStyle/>
          <a:p>
            <a:endParaRPr/>
          </a:p>
        </p:txBody>
      </p:sp>
      <p:pic>
        <p:nvPicPr>
          <p:cNvPr id="87" name="Рисунок 7" descr="Рисунок 7"/>
          <p:cNvPicPr>
            <a:picLocks noChangeAspect="1"/>
          </p:cNvPicPr>
          <p:nvPr/>
        </p:nvPicPr>
        <p:blipFill>
          <a:blip r:embed="rId2"/>
          <a:stretch>
            <a:fillRect/>
          </a:stretch>
        </p:blipFill>
        <p:spPr>
          <a:xfrm>
            <a:off x="5660575" y="985021"/>
            <a:ext cx="2480774" cy="3336814"/>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a14="http://schemas.microsoft.com/office/drawing/2010/main" xmlns:m="http://schemas.openxmlformats.org/officeDocument/2006/math" xmlns="">
      <p:transition spd="fast">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 name="Прямоугольник"/>
          <p:cNvSpPr/>
          <p:nvPr/>
        </p:nvSpPr>
        <p:spPr>
          <a:xfrm>
            <a:off x="-50800" y="-31750"/>
            <a:ext cx="9245600" cy="5207000"/>
          </a:xfrm>
          <a:prstGeom prst="rect">
            <a:avLst/>
          </a:prstGeom>
          <a:solidFill>
            <a:srgbClr val="000000">
              <a:alpha val="70107"/>
            </a:srgbClr>
          </a:solidFill>
          <a:ln w="12700">
            <a:solidFill>
              <a:srgbClr val="000000">
                <a:alpha val="70107"/>
              </a:srgbClr>
            </a:solidFill>
            <a:miter/>
          </a:ln>
        </p:spPr>
        <p:txBody>
          <a:bodyPr lIns="45719" rIns="45719" anchor="ctr"/>
          <a:lstStyle/>
          <a:p>
            <a:endParaRPr/>
          </a:p>
        </p:txBody>
      </p:sp>
      <p:sp>
        <p:nvSpPr>
          <p:cNvPr id="565" name="Скругленный прямоугольник 6"/>
          <p:cNvSpPr txBox="1"/>
          <p:nvPr/>
        </p:nvSpPr>
        <p:spPr>
          <a:xfrm>
            <a:off x="6608750" y="307701"/>
            <a:ext cx="2052207" cy="36654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pPr algn="ctr">
              <a:defRPr b="1">
                <a:solidFill>
                  <a:srgbClr val="E86859"/>
                </a:solidFill>
                <a:latin typeface="Proxima Nova"/>
                <a:ea typeface="Proxima Nova"/>
                <a:cs typeface="Proxima Nova"/>
                <a:sym typeface="Proxima Nova"/>
              </a:defRPr>
            </a:pPr>
            <a:r>
              <a:rPr dirty="0"/>
              <a:t> </a:t>
            </a:r>
            <a:r>
              <a:rPr sz="1900" dirty="0">
                <a:solidFill>
                  <a:srgbClr val="FFFFFF"/>
                </a:solidFill>
              </a:rPr>
              <a:t>НАЙДИ</a:t>
            </a:r>
            <a:r>
              <a:rPr lang="ru-RU" sz="1900" dirty="0">
                <a:solidFill>
                  <a:srgbClr val="FFFFFF"/>
                </a:solidFill>
              </a:rPr>
              <a:t>ТЕ</a:t>
            </a:r>
            <a:r>
              <a:rPr sz="1900" dirty="0"/>
              <a:t> </a:t>
            </a:r>
            <a:r>
              <a:rPr sz="1900" dirty="0">
                <a:solidFill>
                  <a:srgbClr val="FFFFFF"/>
                </a:solidFill>
              </a:rPr>
              <a:t>СЛОВА</a:t>
            </a:r>
            <a:endParaRPr dirty="0">
              <a:solidFill>
                <a:srgbClr val="FFFFFF"/>
              </a:solidFill>
            </a:endParaRPr>
          </a:p>
          <a:p>
            <a:pPr algn="ctr">
              <a:defRPr b="1">
                <a:solidFill>
                  <a:srgbClr val="E86859"/>
                </a:solidFill>
                <a:latin typeface="Proxima Nova"/>
                <a:ea typeface="Proxima Nova"/>
                <a:cs typeface="Proxima Nova"/>
                <a:sym typeface="Proxima Nova"/>
              </a:defRPr>
            </a:pPr>
            <a:r>
              <a:rPr dirty="0"/>
              <a:t> </a:t>
            </a:r>
            <a:endParaRPr dirty="0">
              <a:solidFill>
                <a:srgbClr val="FFFFFF"/>
              </a:solidFill>
            </a:endParaRPr>
          </a:p>
          <a:p>
            <a:pPr algn="ctr">
              <a:defRPr sz="1800" b="1">
                <a:solidFill>
                  <a:srgbClr val="E86859"/>
                </a:solidFill>
                <a:latin typeface="Proxima Nova"/>
                <a:ea typeface="Proxima Nova"/>
                <a:cs typeface="Proxima Nova"/>
                <a:sym typeface="Proxima Nova"/>
              </a:defRPr>
            </a:pPr>
            <a:r>
              <a:rPr dirty="0" err="1">
                <a:solidFill>
                  <a:srgbClr val="FFFFFF"/>
                </a:solidFill>
              </a:rPr>
              <a:t>В</a:t>
            </a:r>
            <a:r>
              <a:rPr dirty="0"/>
              <a:t> </a:t>
            </a:r>
            <a:r>
              <a:rPr dirty="0">
                <a:solidFill>
                  <a:srgbClr val="FFFFFF"/>
                </a:solidFill>
              </a:rPr>
              <a:t>СТРОКЕ:</a:t>
            </a:r>
            <a:r>
              <a:rPr dirty="0"/>
              <a:t> </a:t>
            </a:r>
            <a:endParaRPr dirty="0">
              <a:solidFill>
                <a:srgbClr val="FFFFFF"/>
              </a:solidFill>
            </a:endParaRPr>
          </a:p>
          <a:p>
            <a:pPr algn="ctr">
              <a:defRPr sz="2500" b="1">
                <a:solidFill>
                  <a:srgbClr val="BAA1F8"/>
                </a:solidFill>
                <a:latin typeface="Proxima Nova"/>
                <a:ea typeface="Proxima Nova"/>
                <a:cs typeface="Proxima Nova"/>
                <a:sym typeface="Proxima Nova"/>
              </a:defRPr>
            </a:pPr>
            <a:r>
              <a:rPr dirty="0"/>
              <a:t>4, 10, 12, 22</a:t>
            </a:r>
          </a:p>
          <a:p>
            <a:pPr algn="ctr">
              <a:defRPr b="1">
                <a:latin typeface="Proxima Nova"/>
                <a:ea typeface="Proxima Nova"/>
                <a:cs typeface="Proxima Nova"/>
                <a:sym typeface="Proxima Nova"/>
              </a:defRPr>
            </a:pPr>
            <a:endParaRPr dirty="0"/>
          </a:p>
          <a:p>
            <a:pPr algn="ctr">
              <a:defRPr sz="1800" b="1">
                <a:solidFill>
                  <a:srgbClr val="E86859"/>
                </a:solidFill>
                <a:latin typeface="Proxima Nova"/>
                <a:ea typeface="Proxima Nova"/>
                <a:cs typeface="Proxima Nova"/>
                <a:sym typeface="Proxima Nova"/>
              </a:defRPr>
            </a:pPr>
            <a:r>
              <a:rPr dirty="0" err="1">
                <a:solidFill>
                  <a:srgbClr val="FFFFFF"/>
                </a:solidFill>
              </a:rPr>
              <a:t>В</a:t>
            </a:r>
            <a:r>
              <a:rPr dirty="0">
                <a:solidFill>
                  <a:srgbClr val="FFFFFF"/>
                </a:solidFill>
              </a:rPr>
              <a:t> СТОЛБЦЕ:</a:t>
            </a:r>
            <a:r>
              <a:rPr dirty="0"/>
              <a:t> </a:t>
            </a:r>
            <a:endParaRPr dirty="0">
              <a:solidFill>
                <a:srgbClr val="FFFFFF"/>
              </a:solidFill>
            </a:endParaRPr>
          </a:p>
          <a:p>
            <a:pPr algn="ctr">
              <a:defRPr sz="2500" b="1">
                <a:solidFill>
                  <a:srgbClr val="BAA1F8"/>
                </a:solidFill>
                <a:latin typeface="Proxima Nova"/>
                <a:ea typeface="Proxima Nova"/>
                <a:cs typeface="Proxima Nova"/>
                <a:sym typeface="Proxima Nova"/>
              </a:defRPr>
            </a:pPr>
            <a:r>
              <a:rPr dirty="0"/>
              <a:t>1, 3, 5, 6,</a:t>
            </a:r>
            <a:r>
              <a:rPr lang="ru-RU" dirty="0"/>
              <a:t/>
            </a:r>
            <a:br>
              <a:rPr lang="ru-RU" dirty="0"/>
            </a:br>
            <a:r>
              <a:rPr dirty="0"/>
              <a:t>7,</a:t>
            </a:r>
            <a:r>
              <a:rPr lang="ru-RU" dirty="0"/>
              <a:t> </a:t>
            </a:r>
            <a:r>
              <a:rPr dirty="0"/>
              <a:t>10</a:t>
            </a:r>
          </a:p>
        </p:txBody>
      </p:sp>
      <p:pic>
        <p:nvPicPr>
          <p:cNvPr id="566" name="Изображение" descr="Изображение"/>
          <p:cNvPicPr>
            <a:picLocks noChangeAspect="1"/>
          </p:cNvPicPr>
          <p:nvPr/>
        </p:nvPicPr>
        <p:blipFill>
          <a:blip r:embed="rId2"/>
          <a:stretch>
            <a:fillRect/>
          </a:stretch>
        </p:blipFill>
        <p:spPr>
          <a:xfrm>
            <a:off x="1153585" y="266700"/>
            <a:ext cx="4855630" cy="46101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a14="http://schemas.microsoft.com/office/drawing/2010/main" xmlns:m="http://schemas.openxmlformats.org/officeDocument/2006/math" xmlns="">
      <p:transition spd="fast">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 name="Прямоугольник"/>
          <p:cNvSpPr/>
          <p:nvPr/>
        </p:nvSpPr>
        <p:spPr>
          <a:xfrm>
            <a:off x="-50800" y="-31750"/>
            <a:ext cx="9245600" cy="5207000"/>
          </a:xfrm>
          <a:prstGeom prst="rect">
            <a:avLst/>
          </a:prstGeom>
          <a:solidFill>
            <a:srgbClr val="000000">
              <a:alpha val="70107"/>
            </a:srgbClr>
          </a:solidFill>
          <a:ln w="12700">
            <a:solidFill>
              <a:srgbClr val="000000">
                <a:alpha val="70107"/>
              </a:srgbClr>
            </a:solidFill>
            <a:miter/>
          </a:ln>
        </p:spPr>
        <p:txBody>
          <a:bodyPr lIns="45719" rIns="45719" anchor="ctr"/>
          <a:lstStyle/>
          <a:p>
            <a:endParaRPr/>
          </a:p>
        </p:txBody>
      </p:sp>
      <p:sp>
        <p:nvSpPr>
          <p:cNvPr id="569" name="Скругленный прямоугольник 6"/>
          <p:cNvSpPr txBox="1"/>
          <p:nvPr/>
        </p:nvSpPr>
        <p:spPr>
          <a:xfrm>
            <a:off x="6608750" y="307701"/>
            <a:ext cx="2052207" cy="36654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pPr algn="ctr">
              <a:defRPr b="1">
                <a:solidFill>
                  <a:srgbClr val="FFFFFF"/>
                </a:solidFill>
                <a:latin typeface="Proxima Nova"/>
                <a:ea typeface="Proxima Nova"/>
                <a:cs typeface="Proxima Nova"/>
                <a:sym typeface="Proxima Nova"/>
              </a:defRPr>
            </a:pPr>
            <a:r>
              <a:rPr dirty="0"/>
              <a:t> </a:t>
            </a:r>
            <a:r>
              <a:rPr sz="1900" dirty="0"/>
              <a:t>НАЙДИ</a:t>
            </a:r>
            <a:r>
              <a:rPr lang="ru-RU" sz="1900" dirty="0"/>
              <a:t>ТЕ</a:t>
            </a:r>
            <a:r>
              <a:rPr sz="1900" dirty="0"/>
              <a:t> СЛОВА</a:t>
            </a:r>
          </a:p>
          <a:p>
            <a:pPr algn="ctr">
              <a:defRPr b="1">
                <a:solidFill>
                  <a:srgbClr val="FFFFFF"/>
                </a:solidFill>
                <a:latin typeface="Proxima Nova"/>
                <a:ea typeface="Proxima Nova"/>
                <a:cs typeface="Proxima Nova"/>
                <a:sym typeface="Proxima Nova"/>
              </a:defRPr>
            </a:pPr>
            <a:r>
              <a:rPr dirty="0"/>
              <a:t> </a:t>
            </a:r>
          </a:p>
          <a:p>
            <a:pPr algn="ctr">
              <a:defRPr sz="1800" b="1">
                <a:solidFill>
                  <a:srgbClr val="FFFFFF"/>
                </a:solidFill>
                <a:latin typeface="Proxima Nova"/>
                <a:ea typeface="Proxima Nova"/>
                <a:cs typeface="Proxima Nova"/>
                <a:sym typeface="Proxima Nova"/>
              </a:defRPr>
            </a:pPr>
            <a:r>
              <a:rPr dirty="0" err="1"/>
              <a:t>В</a:t>
            </a:r>
            <a:r>
              <a:rPr dirty="0"/>
              <a:t> СТРОКЕ: </a:t>
            </a:r>
          </a:p>
          <a:p>
            <a:pPr algn="ctr">
              <a:defRPr sz="2500" b="1">
                <a:solidFill>
                  <a:srgbClr val="BAA1F8"/>
                </a:solidFill>
                <a:latin typeface="Proxima Nova"/>
                <a:ea typeface="Proxima Nova"/>
                <a:cs typeface="Proxima Nova"/>
                <a:sym typeface="Proxima Nova"/>
              </a:defRPr>
            </a:pPr>
            <a:r>
              <a:rPr dirty="0"/>
              <a:t>4, 10, 12, 22</a:t>
            </a:r>
          </a:p>
          <a:p>
            <a:pPr algn="ctr">
              <a:defRPr b="1">
                <a:solidFill>
                  <a:srgbClr val="FFFFFF"/>
                </a:solidFill>
                <a:latin typeface="Proxima Nova"/>
                <a:ea typeface="Proxima Nova"/>
                <a:cs typeface="Proxima Nova"/>
                <a:sym typeface="Proxima Nova"/>
              </a:defRPr>
            </a:pPr>
            <a:endParaRPr dirty="0"/>
          </a:p>
          <a:p>
            <a:pPr algn="ctr">
              <a:defRPr sz="1800" b="1">
                <a:solidFill>
                  <a:srgbClr val="FFFFFF"/>
                </a:solidFill>
                <a:latin typeface="Proxima Nova"/>
                <a:ea typeface="Proxima Nova"/>
                <a:cs typeface="Proxima Nova"/>
                <a:sym typeface="Proxima Nova"/>
              </a:defRPr>
            </a:pPr>
            <a:r>
              <a:rPr dirty="0" err="1"/>
              <a:t>В</a:t>
            </a:r>
            <a:r>
              <a:rPr dirty="0"/>
              <a:t> СТОЛБЦЕ: </a:t>
            </a:r>
          </a:p>
          <a:p>
            <a:pPr algn="ctr">
              <a:defRPr sz="2500" b="1">
                <a:solidFill>
                  <a:srgbClr val="BAA1F8"/>
                </a:solidFill>
                <a:latin typeface="Proxima Nova"/>
                <a:ea typeface="Proxima Nova"/>
                <a:cs typeface="Proxima Nova"/>
                <a:sym typeface="Proxima Nova"/>
              </a:defRPr>
            </a:pPr>
            <a:r>
              <a:rPr dirty="0"/>
              <a:t>1, 3, 5, 6,</a:t>
            </a:r>
            <a:r>
              <a:rPr lang="ru-RU" dirty="0"/>
              <a:t> </a:t>
            </a:r>
            <a:br>
              <a:rPr lang="ru-RU" dirty="0"/>
            </a:br>
            <a:r>
              <a:rPr dirty="0"/>
              <a:t>7,</a:t>
            </a:r>
            <a:r>
              <a:rPr lang="ru-RU" dirty="0"/>
              <a:t> </a:t>
            </a:r>
            <a:r>
              <a:rPr dirty="0"/>
              <a:t>10</a:t>
            </a:r>
          </a:p>
        </p:txBody>
      </p:sp>
      <p:pic>
        <p:nvPicPr>
          <p:cNvPr id="572" name="Изображение" descr="Изображение"/>
          <p:cNvPicPr>
            <a:picLocks noChangeAspect="1"/>
          </p:cNvPicPr>
          <p:nvPr/>
        </p:nvPicPr>
        <p:blipFill>
          <a:blip r:embed="rId2"/>
          <a:stretch>
            <a:fillRect/>
          </a:stretch>
        </p:blipFill>
        <p:spPr>
          <a:xfrm>
            <a:off x="1153585" y="266700"/>
            <a:ext cx="4855630" cy="46101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a14="http://schemas.microsoft.com/office/drawing/2010/main" xmlns:m="http://schemas.openxmlformats.org/officeDocument/2006/math" xmlns="">
      <p:transition spd="fast">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 name="Прямоугольник"/>
          <p:cNvSpPr/>
          <p:nvPr/>
        </p:nvSpPr>
        <p:spPr>
          <a:xfrm>
            <a:off x="0" y="-6350"/>
            <a:ext cx="9144000" cy="5156200"/>
          </a:xfrm>
          <a:prstGeom prst="rect">
            <a:avLst/>
          </a:prstGeom>
          <a:solidFill>
            <a:srgbClr val="B394EC"/>
          </a:solidFill>
          <a:ln w="12700">
            <a:miter lim="400000"/>
          </a:ln>
        </p:spPr>
        <p:txBody>
          <a:bodyPr lIns="45719" rIns="45719" anchor="ctr"/>
          <a:lstStyle/>
          <a:p>
            <a:endParaRPr/>
          </a:p>
        </p:txBody>
      </p:sp>
      <p:sp>
        <p:nvSpPr>
          <p:cNvPr id="575" name="Фигура"/>
          <p:cNvSpPr/>
          <p:nvPr/>
        </p:nvSpPr>
        <p:spPr>
          <a:xfrm>
            <a:off x="-807776" y="-52781"/>
            <a:ext cx="5425552" cy="5278835"/>
          </a:xfrm>
          <a:custGeom>
            <a:avLst/>
            <a:gdLst/>
            <a:ahLst/>
            <a:cxnLst>
              <a:cxn ang="0">
                <a:pos x="wd2" y="hd2"/>
              </a:cxn>
              <a:cxn ang="5400000">
                <a:pos x="wd2" y="hd2"/>
              </a:cxn>
              <a:cxn ang="10800000">
                <a:pos x="wd2" y="hd2"/>
              </a:cxn>
              <a:cxn ang="16200000">
                <a:pos x="wd2" y="hd2"/>
              </a:cxn>
            </a:cxnLst>
            <a:rect l="0" t="0" r="r" b="b"/>
            <a:pathLst>
              <a:path w="21600" h="21600" extrusionOk="0">
                <a:moveTo>
                  <a:pt x="15673" y="61"/>
                </a:moveTo>
                <a:lnTo>
                  <a:pt x="21600" y="11122"/>
                </a:lnTo>
                <a:lnTo>
                  <a:pt x="15395" y="21600"/>
                </a:lnTo>
                <a:lnTo>
                  <a:pt x="0" y="21526"/>
                </a:lnTo>
                <a:lnTo>
                  <a:pt x="11" y="0"/>
                </a:lnTo>
                <a:lnTo>
                  <a:pt x="15673" y="61"/>
                </a:lnTo>
                <a:close/>
              </a:path>
            </a:pathLst>
          </a:custGeom>
          <a:solidFill>
            <a:srgbClr val="FFFFFF"/>
          </a:solidFill>
          <a:ln w="12700">
            <a:miter lim="400000"/>
          </a:ln>
        </p:spPr>
        <p:txBody>
          <a:bodyPr lIns="45719" rIns="45719"/>
          <a:lstStyle/>
          <a:p>
            <a:endParaRPr/>
          </a:p>
        </p:txBody>
      </p:sp>
      <p:sp>
        <p:nvSpPr>
          <p:cNvPr id="5" name="TextBox 1">
            <a:extLst>
              <a:ext uri="{FF2B5EF4-FFF2-40B4-BE49-F238E27FC236}">
                <a16:creationId xmlns:a16="http://schemas.microsoft.com/office/drawing/2014/main" xmlns="" id="{C1C72443-8C10-5F4D-B7A5-5187A94AF13D}"/>
              </a:ext>
            </a:extLst>
          </p:cNvPr>
          <p:cNvSpPr txBox="1"/>
          <p:nvPr/>
        </p:nvSpPr>
        <p:spPr>
          <a:xfrm>
            <a:off x="4810145" y="471174"/>
            <a:ext cx="5537922" cy="21278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lstStyle/>
          <a:p>
            <a:pPr algn="l" defTabSz="1733973">
              <a:defRPr sz="1800">
                <a:latin typeface="Proxima Nova Rg"/>
                <a:ea typeface="Proxima Nova Rg"/>
                <a:cs typeface="Proxima Nova Rg"/>
                <a:sym typeface="Proxima Nova"/>
              </a:defRPr>
            </a:pPr>
            <a:r>
              <a:rPr dirty="0" err="1"/>
              <a:t>Контактный</a:t>
            </a:r>
            <a:r>
              <a:rPr dirty="0"/>
              <a:t> </a:t>
            </a:r>
            <a:r>
              <a:rPr dirty="0" err="1"/>
              <a:t>центр</a:t>
            </a:r>
            <a:r>
              <a:rPr dirty="0"/>
              <a:t> </a:t>
            </a:r>
            <a:r>
              <a:rPr dirty="0" err="1"/>
              <a:t>Банка</a:t>
            </a:r>
            <a:r>
              <a:rPr dirty="0"/>
              <a:t> </a:t>
            </a:r>
            <a:r>
              <a:rPr dirty="0" err="1"/>
              <a:t>России</a:t>
            </a:r>
            <a:r>
              <a:rPr lang="ru-RU" dirty="0"/>
              <a:t>:</a:t>
            </a:r>
            <a:endParaRPr dirty="0"/>
          </a:p>
          <a:p>
            <a:pPr algn="l" defTabSz="1733973">
              <a:defRPr sz="1800" b="1">
                <a:latin typeface="Proxima Nova"/>
                <a:ea typeface="Proxima Nova"/>
                <a:cs typeface="Proxima Nova"/>
                <a:sym typeface="Proxima Nova"/>
              </a:defRPr>
            </a:pPr>
            <a:r>
              <a:rPr dirty="0"/>
              <a:t>8</a:t>
            </a:r>
            <a:r>
              <a:rPr lang="ru-RU" dirty="0"/>
              <a:t> (</a:t>
            </a:r>
            <a:r>
              <a:rPr dirty="0"/>
              <a:t>800</a:t>
            </a:r>
            <a:r>
              <a:rPr lang="ru-RU" dirty="0"/>
              <a:t>) </a:t>
            </a:r>
            <a:r>
              <a:rPr dirty="0"/>
              <a:t>300-30-00</a:t>
            </a:r>
          </a:p>
          <a:p>
            <a:pPr algn="l" defTabSz="1733973">
              <a:defRPr sz="1800">
                <a:latin typeface="Proxima Nova Rg"/>
                <a:ea typeface="Proxima Nova Rg"/>
                <a:cs typeface="Proxima Nova Rg"/>
                <a:sym typeface="Proxima Nova"/>
              </a:defRPr>
            </a:pPr>
            <a:r>
              <a:rPr dirty="0"/>
              <a:t>(</a:t>
            </a:r>
            <a:r>
              <a:rPr dirty="0" err="1"/>
              <a:t>для</a:t>
            </a:r>
            <a:r>
              <a:rPr dirty="0"/>
              <a:t> </a:t>
            </a:r>
            <a:r>
              <a:rPr dirty="0" err="1"/>
              <a:t>бесплатных</a:t>
            </a:r>
            <a:r>
              <a:rPr dirty="0"/>
              <a:t> </a:t>
            </a:r>
            <a:r>
              <a:rPr dirty="0" err="1"/>
              <a:t>звонков</a:t>
            </a:r>
            <a:r>
              <a:rPr dirty="0"/>
              <a:t> </a:t>
            </a:r>
            <a:br>
              <a:rPr dirty="0"/>
            </a:br>
            <a:r>
              <a:rPr dirty="0" err="1"/>
              <a:t>из</a:t>
            </a:r>
            <a:r>
              <a:rPr dirty="0"/>
              <a:t> </a:t>
            </a:r>
            <a:r>
              <a:rPr dirty="0" err="1"/>
              <a:t>регионов</a:t>
            </a:r>
            <a:r>
              <a:rPr dirty="0"/>
              <a:t> </a:t>
            </a:r>
            <a:r>
              <a:rPr dirty="0" err="1"/>
              <a:t>России</a:t>
            </a:r>
            <a:r>
              <a:rPr dirty="0"/>
              <a:t>) </a:t>
            </a:r>
          </a:p>
        </p:txBody>
      </p:sp>
      <p:sp>
        <p:nvSpPr>
          <p:cNvPr id="6" name="TextBox 8">
            <a:extLst>
              <a:ext uri="{FF2B5EF4-FFF2-40B4-BE49-F238E27FC236}">
                <a16:creationId xmlns:a16="http://schemas.microsoft.com/office/drawing/2014/main" xmlns="" id="{C7664CCD-1073-2E40-B0FC-5933A8D9EBAF}"/>
              </a:ext>
            </a:extLst>
          </p:cNvPr>
          <p:cNvSpPr txBox="1"/>
          <p:nvPr/>
        </p:nvSpPr>
        <p:spPr>
          <a:xfrm>
            <a:off x="4810145" y="1775676"/>
            <a:ext cx="5010136" cy="12973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lstStyle/>
          <a:p>
            <a:pPr algn="l" defTabSz="1733973">
              <a:defRPr sz="1800">
                <a:latin typeface="Proxima Nova Rg"/>
                <a:ea typeface="Proxima Nova Rg"/>
                <a:cs typeface="Proxima Nova Rg"/>
                <a:sym typeface="Proxima Nova"/>
              </a:defRPr>
            </a:pPr>
            <a:r>
              <a:rPr dirty="0" err="1"/>
              <a:t>Интернет-приемная</a:t>
            </a:r>
            <a:r>
              <a:rPr dirty="0"/>
              <a:t> </a:t>
            </a:r>
            <a:br>
              <a:rPr dirty="0"/>
            </a:br>
            <a:r>
              <a:rPr dirty="0" err="1"/>
              <a:t>Банка</a:t>
            </a:r>
            <a:r>
              <a:rPr dirty="0"/>
              <a:t> </a:t>
            </a:r>
            <a:r>
              <a:rPr dirty="0" err="1"/>
              <a:t>России</a:t>
            </a:r>
            <a:r>
              <a:rPr lang="ru-RU" dirty="0"/>
              <a:t>:</a:t>
            </a:r>
            <a:endParaRPr dirty="0"/>
          </a:p>
          <a:p>
            <a:pPr algn="l" defTabSz="1733973">
              <a:defRPr sz="1800">
                <a:latin typeface="Proxima Nova Rg"/>
                <a:ea typeface="Proxima Nova Rg"/>
                <a:cs typeface="Proxima Nova Rg"/>
                <a:sym typeface="Proxima Nova"/>
              </a:defRPr>
            </a:pPr>
            <a:r>
              <a:rPr dirty="0" err="1"/>
              <a:t>cbr.ru</a:t>
            </a:r>
            <a:r>
              <a:rPr dirty="0"/>
              <a:t>/reception/</a:t>
            </a:r>
          </a:p>
        </p:txBody>
      </p:sp>
      <p:sp>
        <p:nvSpPr>
          <p:cNvPr id="7" name="Прямоугольник 2">
            <a:extLst>
              <a:ext uri="{FF2B5EF4-FFF2-40B4-BE49-F238E27FC236}">
                <a16:creationId xmlns:a16="http://schemas.microsoft.com/office/drawing/2014/main" xmlns="" id="{011164E5-D19A-4048-838C-538600438984}"/>
              </a:ext>
            </a:extLst>
          </p:cNvPr>
          <p:cNvSpPr txBox="1"/>
          <p:nvPr/>
        </p:nvSpPr>
        <p:spPr>
          <a:xfrm>
            <a:off x="4835545" y="3163053"/>
            <a:ext cx="3283538" cy="6990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lstStyle>
            <a:lvl1pPr algn="l" defTabSz="1733973">
              <a:defRPr sz="3100" b="1">
                <a:latin typeface="Proxima Nova"/>
                <a:ea typeface="Proxima Nova"/>
                <a:cs typeface="Proxima Nova"/>
                <a:sym typeface="Proxima Nova"/>
              </a:defRPr>
            </a:lvl1pPr>
          </a:lstStyle>
          <a:p>
            <a:r>
              <a:rPr dirty="0" err="1"/>
              <a:t>fincult.info</a:t>
            </a:r>
            <a:endParaRPr dirty="0"/>
          </a:p>
        </p:txBody>
      </p:sp>
      <p:grpSp>
        <p:nvGrpSpPr>
          <p:cNvPr id="8" name="Сгруппировать">
            <a:extLst>
              <a:ext uri="{FF2B5EF4-FFF2-40B4-BE49-F238E27FC236}">
                <a16:creationId xmlns:a16="http://schemas.microsoft.com/office/drawing/2014/main" xmlns="" id="{531D01FA-E480-9E4E-96AB-8FC63FFF9FE2}"/>
              </a:ext>
            </a:extLst>
          </p:cNvPr>
          <p:cNvGrpSpPr/>
          <p:nvPr/>
        </p:nvGrpSpPr>
        <p:grpSpPr>
          <a:xfrm>
            <a:off x="483815" y="1297934"/>
            <a:ext cx="3308991" cy="2456082"/>
            <a:chOff x="0" y="0"/>
            <a:chExt cx="3308990" cy="2456081"/>
          </a:xfrm>
        </p:grpSpPr>
        <p:pic>
          <p:nvPicPr>
            <p:cNvPr id="9" name="Рисунок 6" descr="Рисунок 6">
              <a:extLst>
                <a:ext uri="{FF2B5EF4-FFF2-40B4-BE49-F238E27FC236}">
                  <a16:creationId xmlns:a16="http://schemas.microsoft.com/office/drawing/2014/main" xmlns="" id="{78390220-84CA-254F-A7C0-3113BBCF6872}"/>
                </a:ext>
              </a:extLst>
            </p:cNvPr>
            <p:cNvPicPr>
              <a:picLocks noChangeAspect="1"/>
            </p:cNvPicPr>
            <p:nvPr/>
          </p:nvPicPr>
          <p:blipFill>
            <a:blip r:embed="rId2"/>
            <a:stretch>
              <a:fillRect/>
            </a:stretch>
          </p:blipFill>
          <p:spPr>
            <a:xfrm>
              <a:off x="0" y="0"/>
              <a:ext cx="3308991" cy="1327272"/>
            </a:xfrm>
            <a:prstGeom prst="rect">
              <a:avLst/>
            </a:prstGeom>
            <a:ln w="12700" cap="flat">
              <a:noFill/>
              <a:miter lim="400000"/>
            </a:ln>
            <a:effectLst/>
          </p:spPr>
        </p:pic>
        <p:pic>
          <p:nvPicPr>
            <p:cNvPr id="10" name="Изображение" descr="Изображение">
              <a:extLst>
                <a:ext uri="{FF2B5EF4-FFF2-40B4-BE49-F238E27FC236}">
                  <a16:creationId xmlns:a16="http://schemas.microsoft.com/office/drawing/2014/main" xmlns="" id="{FBB8A022-67B2-FF46-A5A7-030A27064259}"/>
                </a:ext>
              </a:extLst>
            </p:cNvPr>
            <p:cNvPicPr>
              <a:picLocks noChangeAspect="1"/>
            </p:cNvPicPr>
            <p:nvPr/>
          </p:nvPicPr>
          <p:blipFill>
            <a:blip r:embed="rId3"/>
            <a:stretch>
              <a:fillRect/>
            </a:stretch>
          </p:blipFill>
          <p:spPr>
            <a:xfrm>
              <a:off x="372586" y="1788274"/>
              <a:ext cx="2100762" cy="667808"/>
            </a:xfrm>
            <a:prstGeom prst="rect">
              <a:avLst/>
            </a:prstGeom>
            <a:ln w="12700" cap="flat">
              <a:noFill/>
              <a:miter lim="400000"/>
            </a:ln>
            <a:effectLst/>
          </p:spPr>
        </p:pic>
      </p:grpSp>
      <p:sp>
        <p:nvSpPr>
          <p:cNvPr id="11" name="TextBox 8">
            <a:extLst>
              <a:ext uri="{FF2B5EF4-FFF2-40B4-BE49-F238E27FC236}">
                <a16:creationId xmlns:a16="http://schemas.microsoft.com/office/drawing/2014/main" xmlns="" id="{57AB58E6-6C24-E346-8F67-ED82B86B30F4}"/>
              </a:ext>
            </a:extLst>
          </p:cNvPr>
          <p:cNvSpPr txBox="1"/>
          <p:nvPr/>
        </p:nvSpPr>
        <p:spPr>
          <a:xfrm>
            <a:off x="4830465" y="2917179"/>
            <a:ext cx="2431572" cy="4089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lstStyle>
            <a:lvl1pPr algn="l" defTabSz="1733973">
              <a:defRPr sz="1800">
                <a:latin typeface="Proxima Nova Rg"/>
                <a:ea typeface="Proxima Nova Rg"/>
                <a:cs typeface="Proxima Nova Rg"/>
                <a:sym typeface="Proxima Nova"/>
              </a:defRPr>
            </a:lvl1pPr>
          </a:lstStyle>
          <a:p>
            <a:r>
              <a:rPr dirty="0" err="1"/>
              <a:t>Просто</a:t>
            </a:r>
            <a:r>
              <a:rPr dirty="0"/>
              <a:t> </a:t>
            </a:r>
            <a:r>
              <a:rPr dirty="0" err="1"/>
              <a:t>о</a:t>
            </a:r>
            <a:r>
              <a:rPr dirty="0"/>
              <a:t> </a:t>
            </a:r>
            <a:r>
              <a:rPr dirty="0" err="1"/>
              <a:t>финансах</a:t>
            </a:r>
            <a:r>
              <a:rPr lang="ru-RU" dirty="0"/>
              <a:t>:</a:t>
            </a:r>
            <a:endParaRPr dirty="0"/>
          </a:p>
        </p:txBody>
      </p:sp>
      <p:sp>
        <p:nvSpPr>
          <p:cNvPr id="12" name="Сквиркл">
            <a:extLst>
              <a:ext uri="{FF2B5EF4-FFF2-40B4-BE49-F238E27FC236}">
                <a16:creationId xmlns:a16="http://schemas.microsoft.com/office/drawing/2014/main" xmlns="" id="{F5A99660-5900-C343-A2AE-FFB69EA2E347}"/>
              </a:ext>
            </a:extLst>
          </p:cNvPr>
          <p:cNvSpPr/>
          <p:nvPr/>
        </p:nvSpPr>
        <p:spPr>
          <a:xfrm>
            <a:off x="4922520" y="3922633"/>
            <a:ext cx="3573468" cy="795294"/>
          </a:xfrm>
          <a:prstGeom prst="roundRect">
            <a:avLst>
              <a:gd name="adj" fmla="val 23953"/>
            </a:avLst>
          </a:prstGeom>
          <a:solidFill>
            <a:srgbClr val="FFFFFF"/>
          </a:solidFill>
          <a:ln w="12700">
            <a:miter lim="400000"/>
          </a:ln>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defRPr>
            </a:pPr>
            <a:endParaRPr/>
          </a:p>
        </p:txBody>
      </p:sp>
      <p:sp>
        <p:nvSpPr>
          <p:cNvPr id="13" name="Прямоугольник 2">
            <a:extLst>
              <a:ext uri="{FF2B5EF4-FFF2-40B4-BE49-F238E27FC236}">
                <a16:creationId xmlns:a16="http://schemas.microsoft.com/office/drawing/2014/main" xmlns="" id="{77ED7DA5-EA6A-BD42-AE97-991A7616E66F}"/>
              </a:ext>
            </a:extLst>
          </p:cNvPr>
          <p:cNvSpPr txBox="1"/>
          <p:nvPr/>
        </p:nvSpPr>
        <p:spPr>
          <a:xfrm>
            <a:off x="5937336" y="3970773"/>
            <a:ext cx="2409221" cy="6990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lstStyle/>
          <a:p>
            <a:pPr algn="l" defTabSz="1733973">
              <a:defRPr sz="1200" b="1">
                <a:latin typeface="Proxima Nova"/>
                <a:ea typeface="Proxima Nova"/>
                <a:cs typeface="Proxima Nova"/>
                <a:sym typeface="Proxima Nova"/>
              </a:defRPr>
            </a:pPr>
            <a:r>
              <a:rPr dirty="0" err="1">
                <a:solidFill>
                  <a:schemeClr val="tx1">
                    <a:lumMod val="95000"/>
                    <a:lumOff val="5000"/>
                  </a:schemeClr>
                </a:solidFill>
              </a:rPr>
              <a:t>Мобильное</a:t>
            </a:r>
            <a:r>
              <a:rPr dirty="0">
                <a:solidFill>
                  <a:schemeClr val="tx1">
                    <a:lumMod val="95000"/>
                    <a:lumOff val="5000"/>
                  </a:schemeClr>
                </a:solidFill>
              </a:rPr>
              <a:t> </a:t>
            </a:r>
            <a:r>
              <a:rPr dirty="0" err="1">
                <a:solidFill>
                  <a:schemeClr val="tx1">
                    <a:lumMod val="95000"/>
                    <a:lumOff val="5000"/>
                  </a:schemeClr>
                </a:solidFill>
              </a:rPr>
              <a:t>приложение</a:t>
            </a:r>
            <a:r>
              <a:rPr dirty="0">
                <a:solidFill>
                  <a:schemeClr val="tx1">
                    <a:lumMod val="95000"/>
                    <a:lumOff val="5000"/>
                  </a:schemeClr>
                </a:solidFill>
              </a:rPr>
              <a:t> </a:t>
            </a:r>
            <a:br>
              <a:rPr dirty="0">
                <a:solidFill>
                  <a:schemeClr val="tx1">
                    <a:lumMod val="95000"/>
                    <a:lumOff val="5000"/>
                  </a:schemeClr>
                </a:solidFill>
              </a:rPr>
            </a:br>
            <a:r>
              <a:rPr dirty="0">
                <a:solidFill>
                  <a:schemeClr val="tx1">
                    <a:lumMod val="95000"/>
                    <a:lumOff val="5000"/>
                  </a:schemeClr>
                </a:solidFill>
              </a:rPr>
              <a:t>«ЦБ </a:t>
            </a:r>
            <a:r>
              <a:rPr dirty="0" err="1">
                <a:solidFill>
                  <a:schemeClr val="tx1">
                    <a:lumMod val="95000"/>
                    <a:lumOff val="5000"/>
                  </a:schemeClr>
                </a:solidFill>
              </a:rPr>
              <a:t>онлайн</a:t>
            </a:r>
            <a:r>
              <a:rPr dirty="0">
                <a:solidFill>
                  <a:schemeClr val="tx1">
                    <a:lumMod val="95000"/>
                    <a:lumOff val="5000"/>
                  </a:schemeClr>
                </a:solidFill>
              </a:rPr>
              <a:t>», </a:t>
            </a:r>
            <a:r>
              <a:rPr dirty="0" err="1">
                <a:solidFill>
                  <a:schemeClr val="tx1">
                    <a:lumMod val="95000"/>
                    <a:lumOff val="5000"/>
                  </a:schemeClr>
                </a:solidFill>
              </a:rPr>
              <a:t>скачивайте</a:t>
            </a:r>
            <a:r>
              <a:rPr dirty="0">
                <a:solidFill>
                  <a:schemeClr val="tx1">
                    <a:lumMod val="95000"/>
                    <a:lumOff val="5000"/>
                  </a:schemeClr>
                </a:solidFill>
              </a:rPr>
              <a:t> </a:t>
            </a:r>
            <a:r>
              <a:rPr dirty="0" err="1">
                <a:solidFill>
                  <a:schemeClr val="tx1">
                    <a:lumMod val="95000"/>
                    <a:lumOff val="5000"/>
                  </a:schemeClr>
                </a:solidFill>
              </a:rPr>
              <a:t>в</a:t>
            </a:r>
            <a:r>
              <a:rPr dirty="0">
                <a:solidFill>
                  <a:schemeClr val="tx1">
                    <a:lumMod val="95000"/>
                    <a:lumOff val="5000"/>
                  </a:schemeClr>
                </a:solidFill>
              </a:rPr>
              <a:t> </a:t>
            </a:r>
            <a:r>
              <a:rPr u="sng" dirty="0">
                <a:solidFill>
                  <a:schemeClr val="tx1">
                    <a:lumMod val="95000"/>
                    <a:lumOff val="5000"/>
                  </a:schemeClr>
                </a:solidFill>
                <a:uFill>
                  <a:solidFill>
                    <a:srgbClr val="1155CC"/>
                  </a:solidFill>
                </a:uFill>
                <a:hlinkClick r:id="rId4">
                  <a:extLst>
                    <a:ext uri="{A12FA001-AC4F-418D-AE19-62706E023703}">
                      <ahyp:hlinkClr xmlns:ahyp="http://schemas.microsoft.com/office/drawing/2018/hyperlinkcolor" xmlns="" val="tx"/>
                    </a:ext>
                  </a:extLst>
                </a:hlinkClick>
              </a:rPr>
              <a:t>App Store</a:t>
            </a:r>
            <a:r>
              <a:rPr dirty="0">
                <a:solidFill>
                  <a:schemeClr val="tx1">
                    <a:lumMod val="95000"/>
                    <a:lumOff val="5000"/>
                  </a:schemeClr>
                </a:solidFill>
              </a:rPr>
              <a:t> </a:t>
            </a:r>
            <a:r>
              <a:rPr dirty="0" err="1">
                <a:solidFill>
                  <a:schemeClr val="tx1">
                    <a:lumMod val="95000"/>
                    <a:lumOff val="5000"/>
                  </a:schemeClr>
                </a:solidFill>
              </a:rPr>
              <a:t>и</a:t>
            </a:r>
            <a:r>
              <a:rPr dirty="0">
                <a:solidFill>
                  <a:schemeClr val="tx1">
                    <a:lumMod val="95000"/>
                    <a:lumOff val="5000"/>
                  </a:schemeClr>
                </a:solidFill>
              </a:rPr>
              <a:t> </a:t>
            </a:r>
            <a:r>
              <a:rPr u="sng" dirty="0">
                <a:solidFill>
                  <a:schemeClr val="tx1">
                    <a:lumMod val="95000"/>
                    <a:lumOff val="5000"/>
                  </a:schemeClr>
                </a:solidFill>
                <a:uFill>
                  <a:solidFill>
                    <a:srgbClr val="1155CC"/>
                  </a:solidFill>
                </a:uFill>
                <a:hlinkClick r:id="rId5">
                  <a:extLst>
                    <a:ext uri="{A12FA001-AC4F-418D-AE19-62706E023703}">
                      <ahyp:hlinkClr xmlns:ahyp="http://schemas.microsoft.com/office/drawing/2018/hyperlinkcolor" xmlns="" val="tx"/>
                    </a:ext>
                  </a:extLst>
                </a:hlinkClick>
              </a:rPr>
              <a:t>Google Play</a:t>
            </a:r>
          </a:p>
        </p:txBody>
      </p:sp>
      <p:pic>
        <p:nvPicPr>
          <p:cNvPr id="14" name="Изображение" descr="Изображение">
            <a:extLst>
              <a:ext uri="{FF2B5EF4-FFF2-40B4-BE49-F238E27FC236}">
                <a16:creationId xmlns:a16="http://schemas.microsoft.com/office/drawing/2014/main" xmlns="" id="{CEF04FD0-C875-424F-AD2D-163F2BB806A1}"/>
              </a:ext>
            </a:extLst>
          </p:cNvPr>
          <p:cNvPicPr>
            <a:picLocks noChangeAspect="1"/>
          </p:cNvPicPr>
          <p:nvPr/>
        </p:nvPicPr>
        <p:blipFill>
          <a:blip r:embed="rId6"/>
          <a:stretch>
            <a:fillRect/>
          </a:stretch>
        </p:blipFill>
        <p:spPr>
          <a:xfrm>
            <a:off x="4602480" y="3952045"/>
            <a:ext cx="1612862" cy="78753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a14="http://schemas.microsoft.com/office/drawing/2010/main" xmlns:m="http://schemas.openxmlformats.org/officeDocument/2006/math" xmlns="">
      <p:transition spd="fast">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Прямоугольник"/>
          <p:cNvSpPr/>
          <p:nvPr/>
        </p:nvSpPr>
        <p:spPr>
          <a:xfrm>
            <a:off x="0" y="-6350"/>
            <a:ext cx="9144000" cy="5156200"/>
          </a:xfrm>
          <a:prstGeom prst="rect">
            <a:avLst/>
          </a:prstGeom>
          <a:solidFill>
            <a:srgbClr val="B394EC"/>
          </a:solidFill>
          <a:ln w="12700">
            <a:miter lim="400000"/>
          </a:ln>
        </p:spPr>
        <p:txBody>
          <a:bodyPr lIns="45719" rIns="45719" anchor="ctr"/>
          <a:lstStyle/>
          <a:p>
            <a:endParaRPr/>
          </a:p>
        </p:txBody>
      </p:sp>
      <p:grpSp>
        <p:nvGrpSpPr>
          <p:cNvPr id="92" name="Прямоугольник 24"/>
          <p:cNvGrpSpPr/>
          <p:nvPr/>
        </p:nvGrpSpPr>
        <p:grpSpPr>
          <a:xfrm>
            <a:off x="-2120900" y="3673083"/>
            <a:ext cx="1816100" cy="939801"/>
            <a:chOff x="0" y="0"/>
            <a:chExt cx="1816100" cy="939800"/>
          </a:xfrm>
        </p:grpSpPr>
        <p:sp>
          <p:nvSpPr>
            <p:cNvPr id="90" name="Прямоугольник"/>
            <p:cNvSpPr/>
            <p:nvPr/>
          </p:nvSpPr>
          <p:spPr>
            <a:xfrm>
              <a:off x="0" y="0"/>
              <a:ext cx="1816100" cy="939800"/>
            </a:xfrm>
            <a:prstGeom prst="rect">
              <a:avLst/>
            </a:prstGeom>
            <a:solidFill>
              <a:srgbClr val="E86859"/>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91" name="КРЕДИТНЫЕ…"/>
            <p:cNvSpPr txBox="1"/>
            <p:nvPr/>
          </p:nvSpPr>
          <p:spPr>
            <a:xfrm>
              <a:off x="0" y="215200"/>
              <a:ext cx="1816100" cy="5094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lgn="ctr">
                <a:defRPr b="1"/>
              </a:pPr>
              <a:r>
                <a:t>КРЕДИТНЫЕ</a:t>
              </a:r>
              <a:endParaRPr>
                <a:solidFill>
                  <a:srgbClr val="FFFFFF"/>
                </a:solidFill>
              </a:endParaRPr>
            </a:p>
            <a:p>
              <a:pPr algn="ctr">
                <a:defRPr b="1"/>
              </a:pPr>
              <a:r>
                <a:t>КАРТЫ</a:t>
              </a:r>
            </a:p>
          </p:txBody>
        </p:sp>
      </p:grpSp>
      <p:grpSp>
        <p:nvGrpSpPr>
          <p:cNvPr id="95" name="Прямоугольник 15"/>
          <p:cNvGrpSpPr/>
          <p:nvPr/>
        </p:nvGrpSpPr>
        <p:grpSpPr>
          <a:xfrm>
            <a:off x="-2120900" y="2120557"/>
            <a:ext cx="1816100" cy="939801"/>
            <a:chOff x="0" y="0"/>
            <a:chExt cx="1816100" cy="939800"/>
          </a:xfrm>
        </p:grpSpPr>
        <p:sp>
          <p:nvSpPr>
            <p:cNvPr id="93" name="Прямоугольник"/>
            <p:cNvSpPr/>
            <p:nvPr/>
          </p:nvSpPr>
          <p:spPr>
            <a:xfrm>
              <a:off x="0" y="0"/>
              <a:ext cx="1816100" cy="939800"/>
            </a:xfrm>
            <a:prstGeom prst="rect">
              <a:avLst/>
            </a:prstGeom>
            <a:solidFill>
              <a:srgbClr val="E86859"/>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94" name="ПОТРЕБИТЕЛЬСКОЕ…"/>
            <p:cNvSpPr txBox="1"/>
            <p:nvPr/>
          </p:nvSpPr>
          <p:spPr>
            <a:xfrm>
              <a:off x="0" y="215200"/>
              <a:ext cx="1816100" cy="5094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lgn="ctr">
                <a:defRPr b="1"/>
              </a:pPr>
              <a:r>
                <a:t>ПОТРЕБИТЕЛЬСКОЕ</a:t>
              </a:r>
              <a:endParaRPr>
                <a:solidFill>
                  <a:srgbClr val="FFFFFF"/>
                </a:solidFill>
              </a:endParaRPr>
            </a:p>
            <a:p>
              <a:pPr algn="ctr">
                <a:defRPr b="1"/>
              </a:pPr>
              <a:r>
                <a:t>КРЕДИТОВАНИЕ</a:t>
              </a:r>
            </a:p>
          </p:txBody>
        </p:sp>
      </p:grpSp>
      <p:sp>
        <p:nvSpPr>
          <p:cNvPr id="96" name="Сгруппировать"/>
          <p:cNvSpPr/>
          <p:nvPr/>
        </p:nvSpPr>
        <p:spPr>
          <a:xfrm>
            <a:off x="3632200" y="2427330"/>
            <a:ext cx="1879600" cy="1879600"/>
          </a:xfrm>
          <a:prstGeom prst="ellipse">
            <a:avLst/>
          </a:prstGeom>
          <a:solidFill>
            <a:srgbClr val="FFFFFF"/>
          </a:solidFill>
          <a:ln w="12700">
            <a:miter lim="400000"/>
          </a:ln>
        </p:spPr>
        <p:txBody>
          <a:bodyPr lIns="45719" rIns="45719" anchor="ctr"/>
          <a:lstStyle/>
          <a:p>
            <a:endParaRPr/>
          </a:p>
        </p:txBody>
      </p:sp>
      <p:sp>
        <p:nvSpPr>
          <p:cNvPr id="97" name="Прямоугольник 18"/>
          <p:cNvSpPr txBox="1"/>
          <p:nvPr/>
        </p:nvSpPr>
        <p:spPr>
          <a:xfrm>
            <a:off x="3644900" y="3058033"/>
            <a:ext cx="1879600" cy="5419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600" b="1">
                <a:latin typeface="+mn-lt"/>
                <a:ea typeface="+mn-ea"/>
                <a:cs typeface="+mn-cs"/>
                <a:sym typeface="Arial"/>
              </a:defRPr>
            </a:pPr>
            <a:r>
              <a:t>ВИДЫ </a:t>
            </a:r>
          </a:p>
          <a:p>
            <a:pPr algn="ctr">
              <a:defRPr sz="1600" b="1">
                <a:latin typeface="+mn-lt"/>
                <a:ea typeface="+mn-ea"/>
                <a:cs typeface="+mn-cs"/>
                <a:sym typeface="Arial"/>
              </a:defRPr>
            </a:pPr>
            <a:r>
              <a:t>КРЕДИТОВАНИЯ</a:t>
            </a:r>
          </a:p>
        </p:txBody>
      </p:sp>
      <p:sp>
        <p:nvSpPr>
          <p:cNvPr id="98" name="Кружок"/>
          <p:cNvSpPr/>
          <p:nvPr/>
        </p:nvSpPr>
        <p:spPr>
          <a:xfrm>
            <a:off x="6197600" y="3469335"/>
            <a:ext cx="1347297" cy="1347297"/>
          </a:xfrm>
          <a:prstGeom prst="ellipse">
            <a:avLst/>
          </a:prstGeom>
          <a:solidFill>
            <a:srgbClr val="BFA5FF"/>
          </a:solidFill>
          <a:ln w="12700">
            <a:miter lim="400000"/>
          </a:ln>
        </p:spPr>
        <p:txBody>
          <a:bodyPr lIns="45719" rIns="45719" anchor="ctr"/>
          <a:lstStyle/>
          <a:p>
            <a:endParaRPr/>
          </a:p>
        </p:txBody>
      </p:sp>
      <p:sp>
        <p:nvSpPr>
          <p:cNvPr id="99" name="ИПОТЕКА"/>
          <p:cNvSpPr txBox="1"/>
          <p:nvPr/>
        </p:nvSpPr>
        <p:spPr>
          <a:xfrm>
            <a:off x="5956848" y="4230613"/>
            <a:ext cx="1828801" cy="307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b="1">
                <a:solidFill>
                  <a:srgbClr val="FFFFFF"/>
                </a:solidFill>
                <a:latin typeface="Proxima Nova"/>
                <a:ea typeface="Proxima Nova"/>
                <a:cs typeface="Proxima Nova"/>
                <a:sym typeface="Proxima Nova"/>
              </a:defRPr>
            </a:lvl1pPr>
          </a:lstStyle>
          <a:p>
            <a:r>
              <a:rPr dirty="0"/>
              <a:t>ИПОТЕКА</a:t>
            </a:r>
          </a:p>
        </p:txBody>
      </p:sp>
      <p:sp>
        <p:nvSpPr>
          <p:cNvPr id="100" name="Кружок"/>
          <p:cNvSpPr/>
          <p:nvPr/>
        </p:nvSpPr>
        <p:spPr>
          <a:xfrm>
            <a:off x="3675929" y="473991"/>
            <a:ext cx="1741342" cy="1741342"/>
          </a:xfrm>
          <a:prstGeom prst="ellipse">
            <a:avLst/>
          </a:prstGeom>
          <a:solidFill>
            <a:srgbClr val="BFA5FF"/>
          </a:solidFill>
          <a:ln w="12700">
            <a:miter lim="400000"/>
          </a:ln>
        </p:spPr>
        <p:txBody>
          <a:bodyPr lIns="45719" rIns="45719" anchor="ctr"/>
          <a:lstStyle/>
          <a:p>
            <a:endParaRPr/>
          </a:p>
        </p:txBody>
      </p:sp>
      <p:sp>
        <p:nvSpPr>
          <p:cNvPr id="101" name="АВТО-КРЕДИТОВАНИЕ"/>
          <p:cNvSpPr txBox="1"/>
          <p:nvPr/>
        </p:nvSpPr>
        <p:spPr>
          <a:xfrm>
            <a:off x="3644900" y="1197342"/>
            <a:ext cx="1828800" cy="523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b="1">
                <a:solidFill>
                  <a:srgbClr val="FFFFFF"/>
                </a:solidFill>
                <a:latin typeface="Proxima Nova"/>
                <a:ea typeface="Proxima Nova"/>
                <a:cs typeface="Proxima Nova"/>
                <a:sym typeface="Proxima Nova"/>
              </a:defRPr>
            </a:lvl1pPr>
          </a:lstStyle>
          <a:p>
            <a:r>
              <a:rPr dirty="0"/>
              <a:t>АВТО-КРЕДИТОВАНИЕ</a:t>
            </a:r>
          </a:p>
        </p:txBody>
      </p:sp>
      <p:sp>
        <p:nvSpPr>
          <p:cNvPr id="102" name="Кружок"/>
          <p:cNvSpPr/>
          <p:nvPr/>
        </p:nvSpPr>
        <p:spPr>
          <a:xfrm>
            <a:off x="5734311" y="1140933"/>
            <a:ext cx="1959249" cy="1959249"/>
          </a:xfrm>
          <a:prstGeom prst="ellipse">
            <a:avLst/>
          </a:prstGeom>
          <a:solidFill>
            <a:srgbClr val="BFA5FF"/>
          </a:solidFill>
          <a:ln w="12700">
            <a:miter lim="400000"/>
          </a:ln>
        </p:spPr>
        <p:txBody>
          <a:bodyPr lIns="45719" rIns="45719" anchor="ctr"/>
          <a:lstStyle/>
          <a:p>
            <a:endParaRPr/>
          </a:p>
        </p:txBody>
      </p:sp>
      <p:sp>
        <p:nvSpPr>
          <p:cNvPr id="103" name="МИКРОЗАЙМЫ"/>
          <p:cNvSpPr txBox="1"/>
          <p:nvPr/>
        </p:nvSpPr>
        <p:spPr>
          <a:xfrm>
            <a:off x="5799535" y="2418080"/>
            <a:ext cx="1828801" cy="3073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b="1">
                <a:solidFill>
                  <a:srgbClr val="FFFFFF"/>
                </a:solidFill>
                <a:latin typeface="Proxima Nova"/>
                <a:ea typeface="Proxima Nova"/>
                <a:cs typeface="Proxima Nova"/>
                <a:sym typeface="Proxima Nova"/>
              </a:defRPr>
            </a:lvl1pPr>
          </a:lstStyle>
          <a:p>
            <a:r>
              <a:rPr dirty="0"/>
              <a:t>МИКРОЗАЙМЫ</a:t>
            </a:r>
          </a:p>
        </p:txBody>
      </p:sp>
      <p:sp>
        <p:nvSpPr>
          <p:cNvPr id="104" name="Кружок"/>
          <p:cNvSpPr/>
          <p:nvPr/>
        </p:nvSpPr>
        <p:spPr>
          <a:xfrm>
            <a:off x="1599103" y="3469335"/>
            <a:ext cx="1347298" cy="1347297"/>
          </a:xfrm>
          <a:prstGeom prst="ellipse">
            <a:avLst/>
          </a:prstGeom>
          <a:solidFill>
            <a:srgbClr val="BFA5FF"/>
          </a:solidFill>
          <a:ln w="12700">
            <a:miter lim="400000"/>
          </a:ln>
        </p:spPr>
        <p:txBody>
          <a:bodyPr lIns="45719" rIns="45719" anchor="ctr"/>
          <a:lstStyle/>
          <a:p>
            <a:endParaRPr/>
          </a:p>
        </p:txBody>
      </p:sp>
      <p:sp>
        <p:nvSpPr>
          <p:cNvPr id="105" name="КРЕДИТНЫЕ…"/>
          <p:cNvSpPr txBox="1"/>
          <p:nvPr/>
        </p:nvSpPr>
        <p:spPr>
          <a:xfrm>
            <a:off x="1371051" y="4122663"/>
            <a:ext cx="1828801" cy="523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p>
            <a:pPr algn="ctr">
              <a:defRPr b="1">
                <a:solidFill>
                  <a:srgbClr val="FFFFFF"/>
                </a:solidFill>
                <a:latin typeface="Proxima Nova"/>
                <a:ea typeface="Proxima Nova"/>
                <a:cs typeface="Proxima Nova"/>
                <a:sym typeface="Proxima Nova"/>
              </a:defRPr>
            </a:pPr>
            <a:r>
              <a:rPr dirty="0"/>
              <a:t>КРЕДИТНЫЕ</a:t>
            </a:r>
          </a:p>
          <a:p>
            <a:pPr algn="ctr">
              <a:defRPr b="1">
                <a:solidFill>
                  <a:srgbClr val="FFFFFF"/>
                </a:solidFill>
                <a:latin typeface="Proxima Nova"/>
                <a:ea typeface="Proxima Nova"/>
                <a:cs typeface="Proxima Nova"/>
                <a:sym typeface="Proxima Nova"/>
              </a:defRPr>
            </a:pPr>
            <a:r>
              <a:rPr dirty="0"/>
              <a:t>КАРТЫ</a:t>
            </a:r>
          </a:p>
        </p:txBody>
      </p:sp>
      <p:sp>
        <p:nvSpPr>
          <p:cNvPr id="106" name="Кружок"/>
          <p:cNvSpPr/>
          <p:nvPr/>
        </p:nvSpPr>
        <p:spPr>
          <a:xfrm>
            <a:off x="1293127" y="1140933"/>
            <a:ext cx="1959249" cy="1959249"/>
          </a:xfrm>
          <a:prstGeom prst="ellipse">
            <a:avLst/>
          </a:prstGeom>
          <a:solidFill>
            <a:srgbClr val="BFA5FF"/>
          </a:solidFill>
          <a:ln w="12700">
            <a:miter lim="400000"/>
          </a:ln>
        </p:spPr>
        <p:txBody>
          <a:bodyPr lIns="45719" rIns="45719" anchor="ctr"/>
          <a:lstStyle/>
          <a:p>
            <a:endParaRPr/>
          </a:p>
        </p:txBody>
      </p:sp>
      <p:sp>
        <p:nvSpPr>
          <p:cNvPr id="107" name="ПОТРЕБИТЕЛЬСКОЕ…"/>
          <p:cNvSpPr txBox="1"/>
          <p:nvPr/>
        </p:nvSpPr>
        <p:spPr>
          <a:xfrm>
            <a:off x="1320251" y="2131629"/>
            <a:ext cx="1963154" cy="523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nchor="ctr">
            <a:spAutoFit/>
          </a:bodyPr>
          <a:lstStyle/>
          <a:p>
            <a:pPr algn="ctr">
              <a:defRPr b="1">
                <a:solidFill>
                  <a:srgbClr val="FFFFFF"/>
                </a:solidFill>
                <a:latin typeface="Proxima Nova"/>
                <a:ea typeface="Proxima Nova"/>
                <a:cs typeface="Proxima Nova"/>
                <a:sym typeface="Proxima Nova"/>
              </a:defRPr>
            </a:pPr>
            <a:r>
              <a:rPr dirty="0"/>
              <a:t>ПОТРЕБИТЕЛЬСКОЕ</a:t>
            </a:r>
          </a:p>
          <a:p>
            <a:pPr algn="ctr">
              <a:defRPr b="1">
                <a:solidFill>
                  <a:srgbClr val="FFFFFF"/>
                </a:solidFill>
                <a:latin typeface="Proxima Nova"/>
                <a:ea typeface="Proxima Nova"/>
                <a:cs typeface="Proxima Nova"/>
                <a:sym typeface="Proxima Nova"/>
              </a:defRPr>
            </a:pPr>
            <a:r>
              <a:rPr dirty="0"/>
              <a:t>КРЕДИТОВАНИЕ</a:t>
            </a:r>
          </a:p>
        </p:txBody>
      </p:sp>
      <p:pic>
        <p:nvPicPr>
          <p:cNvPr id="108" name="Изображение" descr="Изображение"/>
          <p:cNvPicPr>
            <a:picLocks noChangeAspect="1"/>
          </p:cNvPicPr>
          <p:nvPr/>
        </p:nvPicPr>
        <p:blipFill>
          <a:blip r:embed="rId2"/>
          <a:stretch>
            <a:fillRect/>
          </a:stretch>
        </p:blipFill>
        <p:spPr>
          <a:xfrm>
            <a:off x="2039855" y="3579834"/>
            <a:ext cx="541994" cy="541994"/>
          </a:xfrm>
          <a:prstGeom prst="rect">
            <a:avLst/>
          </a:prstGeom>
          <a:ln w="12700">
            <a:miter lim="400000"/>
          </a:ln>
        </p:spPr>
      </p:pic>
      <p:pic>
        <p:nvPicPr>
          <p:cNvPr id="109" name="Изображение" descr="Изображение"/>
          <p:cNvPicPr>
            <a:picLocks noChangeAspect="1"/>
          </p:cNvPicPr>
          <p:nvPr/>
        </p:nvPicPr>
        <p:blipFill>
          <a:blip r:embed="rId3"/>
          <a:stretch>
            <a:fillRect/>
          </a:stretch>
        </p:blipFill>
        <p:spPr>
          <a:xfrm>
            <a:off x="4092971" y="489743"/>
            <a:ext cx="932658" cy="932657"/>
          </a:xfrm>
          <a:prstGeom prst="rect">
            <a:avLst/>
          </a:prstGeom>
          <a:ln w="12700">
            <a:miter lim="400000"/>
          </a:ln>
        </p:spPr>
      </p:pic>
      <p:pic>
        <p:nvPicPr>
          <p:cNvPr id="110" name="Изображение" descr="Изображение"/>
          <p:cNvPicPr>
            <a:picLocks noChangeAspect="1"/>
          </p:cNvPicPr>
          <p:nvPr/>
        </p:nvPicPr>
        <p:blipFill>
          <a:blip r:embed="rId4"/>
          <a:stretch>
            <a:fillRect/>
          </a:stretch>
        </p:blipFill>
        <p:spPr>
          <a:xfrm>
            <a:off x="6418066" y="1604280"/>
            <a:ext cx="667940" cy="669020"/>
          </a:xfrm>
          <a:prstGeom prst="rect">
            <a:avLst/>
          </a:prstGeom>
          <a:ln w="12700">
            <a:miter lim="400000"/>
          </a:ln>
        </p:spPr>
      </p:pic>
      <p:pic>
        <p:nvPicPr>
          <p:cNvPr id="111" name="Изображение" descr="Изображение"/>
          <p:cNvPicPr>
            <a:picLocks noChangeAspect="1"/>
          </p:cNvPicPr>
          <p:nvPr/>
        </p:nvPicPr>
        <p:blipFill>
          <a:blip r:embed="rId5"/>
          <a:stretch>
            <a:fillRect/>
          </a:stretch>
        </p:blipFill>
        <p:spPr>
          <a:xfrm>
            <a:off x="6549438" y="3554421"/>
            <a:ext cx="669020" cy="669020"/>
          </a:xfrm>
          <a:prstGeom prst="rect">
            <a:avLst/>
          </a:prstGeom>
          <a:ln w="12700">
            <a:miter lim="400000"/>
          </a:ln>
        </p:spPr>
      </p:pic>
      <p:pic>
        <p:nvPicPr>
          <p:cNvPr id="112" name="Изображение" descr="Изображение"/>
          <p:cNvPicPr>
            <a:picLocks noChangeAspect="1"/>
          </p:cNvPicPr>
          <p:nvPr/>
        </p:nvPicPr>
        <p:blipFill>
          <a:blip r:embed="rId6"/>
          <a:stretch>
            <a:fillRect/>
          </a:stretch>
        </p:blipFill>
        <p:spPr>
          <a:xfrm>
            <a:off x="1847850" y="1440260"/>
            <a:ext cx="667940" cy="66794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a14="http://schemas.microsoft.com/office/drawing/2010/main" xmlns:m="http://schemas.openxmlformats.org/officeDocument/2006/math" xmlns="">
      <p:transition spd="fast">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fade">
                                      <p:cBhvr>
                                        <p:cTn id="7" dur="500"/>
                                        <p:tgtEl>
                                          <p:spTgt spid="10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7"/>
                                        </p:tgtEl>
                                        <p:attrNameLst>
                                          <p:attrName>style.visibility</p:attrName>
                                        </p:attrNameLst>
                                      </p:cBhvr>
                                      <p:to>
                                        <p:strVal val="visible"/>
                                      </p:to>
                                    </p:set>
                                    <p:animEffect transition="in" filter="fade">
                                      <p:cBhvr>
                                        <p:cTn id="12" dur="500"/>
                                        <p:tgtEl>
                                          <p:spTgt spid="10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1"/>
                                        </p:tgtEl>
                                        <p:attrNameLst>
                                          <p:attrName>style.visibility</p:attrName>
                                        </p:attrNameLst>
                                      </p:cBhvr>
                                      <p:to>
                                        <p:strVal val="visible"/>
                                      </p:to>
                                    </p:set>
                                    <p:animEffect transition="in" filter="fade">
                                      <p:cBhvr>
                                        <p:cTn id="17" dur="500"/>
                                        <p:tgtEl>
                                          <p:spTgt spid="10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3"/>
                                        </p:tgtEl>
                                        <p:attrNameLst>
                                          <p:attrName>style.visibility</p:attrName>
                                        </p:attrNameLst>
                                      </p:cBhvr>
                                      <p:to>
                                        <p:strVal val="visible"/>
                                      </p:to>
                                    </p:set>
                                    <p:animEffect transition="in" filter="fade">
                                      <p:cBhvr>
                                        <p:cTn id="22" dur="500"/>
                                        <p:tgtEl>
                                          <p:spTgt spid="10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9"/>
                                        </p:tgtEl>
                                        <p:attrNameLst>
                                          <p:attrName>style.visibility</p:attrName>
                                        </p:attrNameLst>
                                      </p:cBhvr>
                                      <p:to>
                                        <p:strVal val="visible"/>
                                      </p:to>
                                    </p:set>
                                    <p:animEffect transition="in" filter="fade">
                                      <p:cBhvr>
                                        <p:cTn id="27"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01" grpId="0" animBg="1"/>
      <p:bldP spid="103" grpId="0" animBg="1"/>
      <p:bldP spid="105" grpId="0" animBg="1"/>
      <p:bldP spid="10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Прямоугольник"/>
          <p:cNvSpPr/>
          <p:nvPr/>
        </p:nvSpPr>
        <p:spPr>
          <a:xfrm>
            <a:off x="0" y="-6350"/>
            <a:ext cx="9144000" cy="5156200"/>
          </a:xfrm>
          <a:prstGeom prst="rect">
            <a:avLst/>
          </a:prstGeom>
          <a:solidFill>
            <a:srgbClr val="B394EC"/>
          </a:solidFill>
          <a:ln w="12700">
            <a:miter lim="400000"/>
          </a:ln>
        </p:spPr>
        <p:txBody>
          <a:bodyPr lIns="45719" rIns="45719" anchor="ctr"/>
          <a:lstStyle/>
          <a:p>
            <a:endParaRPr/>
          </a:p>
        </p:txBody>
      </p:sp>
      <p:sp>
        <p:nvSpPr>
          <p:cNvPr id="115" name="Shape 54"/>
          <p:cNvSpPr txBox="1">
            <a:spLocks noGrp="1"/>
          </p:cNvSpPr>
          <p:nvPr>
            <p:ph type="title"/>
          </p:nvPr>
        </p:nvSpPr>
        <p:spPr>
          <a:xfrm>
            <a:off x="542125" y="1751727"/>
            <a:ext cx="4768582" cy="1640046"/>
          </a:xfrm>
          <a:prstGeom prst="rect">
            <a:avLst/>
          </a:prstGeom>
        </p:spPr>
        <p:txBody>
          <a:bodyPr lIns="91424" tIns="91424" rIns="91424" bIns="91424" anchor="b"/>
          <a:lstStyle>
            <a:lvl1pPr>
              <a:lnSpc>
                <a:spcPct val="100000"/>
              </a:lnSpc>
              <a:spcBef>
                <a:spcPts val="300"/>
              </a:spcBef>
              <a:defRPr>
                <a:latin typeface="Proxima Nova Extrabold"/>
                <a:ea typeface="Proxima Nova Extrabold"/>
                <a:cs typeface="Proxima Nova Extrabold"/>
                <a:sym typeface="Proxima Nova Extrabold"/>
              </a:defRPr>
            </a:lvl1pPr>
          </a:lstStyle>
          <a:p>
            <a:r>
              <a:rPr dirty="0"/>
              <a:t>ОТГАДАЙ</a:t>
            </a:r>
            <a:r>
              <a:rPr lang="ru-RU" dirty="0"/>
              <a:t>ТЕ</a:t>
            </a:r>
            <a:r>
              <a:rPr dirty="0"/>
              <a:t> ПОГОВОРКУ</a:t>
            </a:r>
          </a:p>
        </p:txBody>
      </p:sp>
      <p:sp>
        <p:nvSpPr>
          <p:cNvPr id="116" name="Сгруппировать"/>
          <p:cNvSpPr/>
          <p:nvPr/>
        </p:nvSpPr>
        <p:spPr>
          <a:xfrm>
            <a:off x="5319822" y="1073921"/>
            <a:ext cx="3336815" cy="3336814"/>
          </a:xfrm>
          <a:prstGeom prst="ellipse">
            <a:avLst/>
          </a:prstGeom>
          <a:solidFill>
            <a:srgbClr val="FFFFFF"/>
          </a:solidFill>
          <a:ln w="12700">
            <a:miter lim="400000"/>
          </a:ln>
        </p:spPr>
        <p:txBody>
          <a:bodyPr lIns="45719" rIns="45719" anchor="ctr"/>
          <a:lstStyle/>
          <a:p>
            <a:endParaRPr/>
          </a:p>
        </p:txBody>
      </p:sp>
      <p:pic>
        <p:nvPicPr>
          <p:cNvPr id="117" name="Рисунок 7" descr="Рисунок 7"/>
          <p:cNvPicPr>
            <a:picLocks noChangeAspect="1"/>
          </p:cNvPicPr>
          <p:nvPr/>
        </p:nvPicPr>
        <p:blipFill>
          <a:blip r:embed="rId2"/>
          <a:stretch>
            <a:fillRect/>
          </a:stretch>
        </p:blipFill>
        <p:spPr>
          <a:xfrm>
            <a:off x="5660575" y="985021"/>
            <a:ext cx="2480774" cy="3336814"/>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a14="http://schemas.microsoft.com/office/drawing/2010/main" xmlns:m="http://schemas.openxmlformats.org/officeDocument/2006/math" xmlns="">
      <p:transition spd="fast">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 name="Прямоугольник"/>
          <p:cNvSpPr/>
          <p:nvPr/>
        </p:nvSpPr>
        <p:spPr>
          <a:xfrm>
            <a:off x="-50800" y="-31750"/>
            <a:ext cx="9245600" cy="5207000"/>
          </a:xfrm>
          <a:prstGeom prst="rect">
            <a:avLst/>
          </a:prstGeom>
          <a:solidFill>
            <a:srgbClr val="000000">
              <a:alpha val="70107"/>
            </a:srgbClr>
          </a:solidFill>
          <a:ln w="12700">
            <a:solidFill>
              <a:srgbClr val="000000">
                <a:alpha val="70107"/>
              </a:srgbClr>
            </a:solidFill>
            <a:miter/>
          </a:ln>
        </p:spPr>
        <p:txBody>
          <a:bodyPr lIns="45719" rIns="45719" anchor="ctr"/>
          <a:lstStyle/>
          <a:p>
            <a:endParaRPr/>
          </a:p>
        </p:txBody>
      </p:sp>
      <p:sp>
        <p:nvSpPr>
          <p:cNvPr id="505" name="Кружок"/>
          <p:cNvSpPr/>
          <p:nvPr/>
        </p:nvSpPr>
        <p:spPr>
          <a:xfrm>
            <a:off x="-1095078" y="1883248"/>
            <a:ext cx="567136" cy="567135"/>
          </a:xfrm>
          <a:prstGeom prst="ellipse">
            <a:avLst/>
          </a:prstGeom>
          <a:solidFill>
            <a:srgbClr val="FFFFFF"/>
          </a:solidFill>
          <a:ln w="12700">
            <a:solidFill>
              <a:schemeClr val="accent1"/>
            </a:solidFill>
            <a:miter/>
          </a:ln>
        </p:spPr>
        <p:txBody>
          <a:bodyPr lIns="45719" rIns="45719" anchor="ctr"/>
          <a:lstStyle/>
          <a:p>
            <a:endParaRPr/>
          </a:p>
        </p:txBody>
      </p:sp>
      <p:grpSp>
        <p:nvGrpSpPr>
          <p:cNvPr id="566" name="Сгруппировать"/>
          <p:cNvGrpSpPr/>
          <p:nvPr/>
        </p:nvGrpSpPr>
        <p:grpSpPr>
          <a:xfrm>
            <a:off x="1567682" y="626086"/>
            <a:ext cx="6008636" cy="3648594"/>
            <a:chOff x="0" y="0"/>
            <a:chExt cx="6008634" cy="3648592"/>
          </a:xfrm>
        </p:grpSpPr>
        <p:sp>
          <p:nvSpPr>
            <p:cNvPr id="506" name="Скругленный прямоугольник 42"/>
            <p:cNvSpPr/>
            <p:nvPr/>
          </p:nvSpPr>
          <p:spPr>
            <a:xfrm>
              <a:off x="0" y="1912544"/>
              <a:ext cx="599180" cy="516137"/>
            </a:xfrm>
            <a:prstGeom prst="roundRect">
              <a:avLst>
                <a:gd name="adj" fmla="val 16667"/>
              </a:avLst>
            </a:prstGeom>
            <a:solidFill>
              <a:srgbClr val="FFFFFF"/>
            </a:solidFill>
            <a:ln w="38100" cap="flat">
              <a:solidFill>
                <a:srgbClr val="FCC450"/>
              </a:solidFill>
              <a:prstDash val="solid"/>
              <a:miter lim="800000"/>
            </a:ln>
            <a:effectLst/>
          </p:spPr>
          <p:txBody>
            <a:bodyPr wrap="square" lIns="45719" tIns="45719" rIns="45719" bIns="45719" numCol="1" anchor="ctr">
              <a:noAutofit/>
            </a:bodyPr>
            <a:lstStyle/>
            <a:p>
              <a:pPr algn="ctr">
                <a:defRPr sz="2000">
                  <a:solidFill>
                    <a:srgbClr val="003300"/>
                  </a:solidFill>
                  <a:latin typeface="Arial Black"/>
                  <a:ea typeface="Arial Black"/>
                  <a:cs typeface="Arial Black"/>
                  <a:sym typeface="Arial Black"/>
                </a:defRPr>
              </a:pPr>
              <a:endParaRPr/>
            </a:p>
          </p:txBody>
        </p:sp>
        <p:sp>
          <p:nvSpPr>
            <p:cNvPr id="507" name="Скругленный прямоугольник 72"/>
            <p:cNvSpPr/>
            <p:nvPr/>
          </p:nvSpPr>
          <p:spPr>
            <a:xfrm>
              <a:off x="666362" y="1912544"/>
              <a:ext cx="599180" cy="516137"/>
            </a:xfrm>
            <a:prstGeom prst="roundRect">
              <a:avLst>
                <a:gd name="adj" fmla="val 16667"/>
              </a:avLst>
            </a:prstGeom>
            <a:solidFill>
              <a:srgbClr val="FFFFFF"/>
            </a:solidFill>
            <a:ln w="38100" cap="flat">
              <a:solidFill>
                <a:srgbClr val="FCC450"/>
              </a:solidFill>
              <a:prstDash val="solid"/>
              <a:miter lim="800000"/>
            </a:ln>
            <a:effectLst/>
          </p:spPr>
          <p:txBody>
            <a:bodyPr wrap="square" lIns="45719" tIns="45719" rIns="45719" bIns="45719" numCol="1" anchor="ctr">
              <a:noAutofit/>
            </a:bodyPr>
            <a:lstStyle/>
            <a:p>
              <a:pPr algn="ctr">
                <a:defRPr sz="2000">
                  <a:solidFill>
                    <a:srgbClr val="003300"/>
                  </a:solidFill>
                  <a:latin typeface="Arial Black"/>
                  <a:ea typeface="Arial Black"/>
                  <a:cs typeface="Arial Black"/>
                  <a:sym typeface="Arial Black"/>
                </a:defRPr>
              </a:pPr>
              <a:endParaRPr/>
            </a:p>
          </p:txBody>
        </p:sp>
        <p:sp>
          <p:nvSpPr>
            <p:cNvPr id="508" name="Скругленный прямоугольник 73"/>
            <p:cNvSpPr/>
            <p:nvPr/>
          </p:nvSpPr>
          <p:spPr>
            <a:xfrm>
              <a:off x="1349993" y="1912544"/>
              <a:ext cx="599180" cy="516137"/>
            </a:xfrm>
            <a:prstGeom prst="roundRect">
              <a:avLst>
                <a:gd name="adj" fmla="val 16667"/>
              </a:avLst>
            </a:prstGeom>
            <a:solidFill>
              <a:srgbClr val="FFFFFF"/>
            </a:solidFill>
            <a:ln w="38100" cap="flat">
              <a:solidFill>
                <a:srgbClr val="FCC450"/>
              </a:solidFill>
              <a:prstDash val="solid"/>
              <a:miter lim="800000"/>
            </a:ln>
            <a:effectLst/>
          </p:spPr>
          <p:txBody>
            <a:bodyPr wrap="square" lIns="45719" tIns="45719" rIns="45719" bIns="45719" numCol="1" anchor="ctr">
              <a:noAutofit/>
            </a:bodyPr>
            <a:lstStyle/>
            <a:p>
              <a:pPr algn="ctr">
                <a:defRPr sz="2000">
                  <a:solidFill>
                    <a:srgbClr val="003300"/>
                  </a:solidFill>
                  <a:latin typeface="Arial Black"/>
                  <a:ea typeface="Arial Black"/>
                  <a:cs typeface="Arial Black"/>
                  <a:sym typeface="Arial Black"/>
                </a:defRPr>
              </a:pPr>
              <a:endParaRPr/>
            </a:p>
          </p:txBody>
        </p:sp>
        <p:sp>
          <p:nvSpPr>
            <p:cNvPr id="509" name="Скругленный прямоугольник 75"/>
            <p:cNvSpPr/>
            <p:nvPr/>
          </p:nvSpPr>
          <p:spPr>
            <a:xfrm>
              <a:off x="3380654" y="1904978"/>
              <a:ext cx="599180" cy="516136"/>
            </a:xfrm>
            <a:prstGeom prst="roundRect">
              <a:avLst>
                <a:gd name="adj" fmla="val 16667"/>
              </a:avLst>
            </a:prstGeom>
            <a:solidFill>
              <a:srgbClr val="FFFFFF"/>
            </a:solidFill>
            <a:ln w="38100" cap="flat">
              <a:solidFill>
                <a:srgbClr val="FCC450"/>
              </a:solidFill>
              <a:prstDash val="solid"/>
              <a:miter lim="800000"/>
            </a:ln>
            <a:effectLst/>
          </p:spPr>
          <p:txBody>
            <a:bodyPr wrap="square" lIns="45719" tIns="45719" rIns="45719" bIns="45719" numCol="1" anchor="ctr">
              <a:noAutofit/>
            </a:bodyPr>
            <a:lstStyle/>
            <a:p>
              <a:pPr algn="ctr">
                <a:defRPr sz="2000">
                  <a:solidFill>
                    <a:srgbClr val="003300"/>
                  </a:solidFill>
                  <a:latin typeface="Arial Black"/>
                  <a:ea typeface="Arial Black"/>
                  <a:cs typeface="Arial Black"/>
                  <a:sym typeface="Arial Black"/>
                </a:defRPr>
              </a:pPr>
              <a:endParaRPr/>
            </a:p>
          </p:txBody>
        </p:sp>
        <p:sp>
          <p:nvSpPr>
            <p:cNvPr id="510" name="Скругленный прямоугольник 76"/>
            <p:cNvSpPr/>
            <p:nvPr/>
          </p:nvSpPr>
          <p:spPr>
            <a:xfrm>
              <a:off x="2024468" y="1912544"/>
              <a:ext cx="599180" cy="516137"/>
            </a:xfrm>
            <a:prstGeom prst="roundRect">
              <a:avLst>
                <a:gd name="adj" fmla="val 16667"/>
              </a:avLst>
            </a:prstGeom>
            <a:solidFill>
              <a:srgbClr val="FFFFFF"/>
            </a:solidFill>
            <a:ln w="38100" cap="flat">
              <a:solidFill>
                <a:srgbClr val="FCC450"/>
              </a:solidFill>
              <a:prstDash val="solid"/>
              <a:miter lim="800000"/>
            </a:ln>
            <a:effectLst/>
          </p:spPr>
          <p:txBody>
            <a:bodyPr wrap="square" lIns="45719" tIns="45719" rIns="45719" bIns="45719" numCol="1" anchor="ctr">
              <a:noAutofit/>
            </a:bodyPr>
            <a:lstStyle/>
            <a:p>
              <a:pPr algn="ctr">
                <a:defRPr sz="2000">
                  <a:solidFill>
                    <a:srgbClr val="003300"/>
                  </a:solidFill>
                  <a:latin typeface="Arial Black"/>
                  <a:ea typeface="Arial Black"/>
                  <a:cs typeface="Arial Black"/>
                  <a:sym typeface="Arial Black"/>
                </a:defRPr>
              </a:pPr>
              <a:endParaRPr/>
            </a:p>
          </p:txBody>
        </p:sp>
        <p:sp>
          <p:nvSpPr>
            <p:cNvPr id="511" name="Скругленный прямоугольник 77"/>
            <p:cNvSpPr/>
            <p:nvPr/>
          </p:nvSpPr>
          <p:spPr>
            <a:xfrm>
              <a:off x="2698942" y="1912544"/>
              <a:ext cx="599180" cy="516137"/>
            </a:xfrm>
            <a:prstGeom prst="roundRect">
              <a:avLst>
                <a:gd name="adj" fmla="val 16667"/>
              </a:avLst>
            </a:prstGeom>
            <a:solidFill>
              <a:srgbClr val="FFFFFF"/>
            </a:solidFill>
            <a:ln w="38100" cap="flat">
              <a:solidFill>
                <a:srgbClr val="FCC450"/>
              </a:solidFill>
              <a:prstDash val="solid"/>
              <a:miter lim="800000"/>
            </a:ln>
            <a:effectLst/>
          </p:spPr>
          <p:txBody>
            <a:bodyPr wrap="square" lIns="45719" tIns="45719" rIns="45719" bIns="45719" numCol="1" anchor="ctr">
              <a:noAutofit/>
            </a:bodyPr>
            <a:lstStyle/>
            <a:p>
              <a:pPr algn="ctr">
                <a:defRPr sz="2000">
                  <a:solidFill>
                    <a:srgbClr val="003300"/>
                  </a:solidFill>
                  <a:latin typeface="Arial Black"/>
                  <a:ea typeface="Arial Black"/>
                  <a:cs typeface="Arial Black"/>
                  <a:sym typeface="Arial Black"/>
                </a:defRPr>
              </a:pPr>
              <a:endParaRPr/>
            </a:p>
          </p:txBody>
        </p:sp>
        <p:sp>
          <p:nvSpPr>
            <p:cNvPr id="512" name="Скругленный прямоугольник 78"/>
            <p:cNvSpPr/>
            <p:nvPr/>
          </p:nvSpPr>
          <p:spPr>
            <a:xfrm>
              <a:off x="2735660" y="2521916"/>
              <a:ext cx="599180" cy="516137"/>
            </a:xfrm>
            <a:prstGeom prst="roundRect">
              <a:avLst>
                <a:gd name="adj" fmla="val 16667"/>
              </a:avLst>
            </a:prstGeom>
            <a:solidFill>
              <a:srgbClr val="FFFFFF"/>
            </a:solidFill>
            <a:ln w="38100" cap="flat">
              <a:solidFill>
                <a:srgbClr val="FCC450"/>
              </a:solidFill>
              <a:prstDash val="solid"/>
              <a:miter lim="800000"/>
            </a:ln>
            <a:effectLst/>
          </p:spPr>
          <p:txBody>
            <a:bodyPr wrap="square" lIns="45719" tIns="45719" rIns="45719" bIns="45719" numCol="1" anchor="ctr">
              <a:noAutofit/>
            </a:bodyPr>
            <a:lstStyle/>
            <a:p>
              <a:pPr algn="ctr">
                <a:defRPr sz="2000">
                  <a:solidFill>
                    <a:srgbClr val="003300"/>
                  </a:solidFill>
                  <a:latin typeface="Arial Black"/>
                  <a:ea typeface="Arial Black"/>
                  <a:cs typeface="Arial Black"/>
                  <a:sym typeface="Arial Black"/>
                </a:defRPr>
              </a:pPr>
              <a:endParaRPr/>
            </a:p>
          </p:txBody>
        </p:sp>
        <p:sp>
          <p:nvSpPr>
            <p:cNvPr id="513" name="Скругленный прямоугольник 79"/>
            <p:cNvSpPr/>
            <p:nvPr/>
          </p:nvSpPr>
          <p:spPr>
            <a:xfrm>
              <a:off x="3410412" y="2521916"/>
              <a:ext cx="599180" cy="516137"/>
            </a:xfrm>
            <a:prstGeom prst="roundRect">
              <a:avLst>
                <a:gd name="adj" fmla="val 16667"/>
              </a:avLst>
            </a:prstGeom>
            <a:solidFill>
              <a:srgbClr val="FFFFFF"/>
            </a:solidFill>
            <a:ln w="38100" cap="flat">
              <a:solidFill>
                <a:srgbClr val="FCC450"/>
              </a:solidFill>
              <a:prstDash val="solid"/>
              <a:miter lim="800000"/>
            </a:ln>
            <a:effectLst/>
          </p:spPr>
          <p:txBody>
            <a:bodyPr wrap="square" lIns="45719" tIns="45719" rIns="45719" bIns="45719" numCol="1" anchor="ctr">
              <a:noAutofit/>
            </a:bodyPr>
            <a:lstStyle/>
            <a:p>
              <a:pPr algn="ctr">
                <a:defRPr sz="2000">
                  <a:solidFill>
                    <a:srgbClr val="003300"/>
                  </a:solidFill>
                  <a:latin typeface="Arial Black"/>
                  <a:ea typeface="Arial Black"/>
                  <a:cs typeface="Arial Black"/>
                  <a:sym typeface="Arial Black"/>
                </a:defRPr>
              </a:pPr>
              <a:endParaRPr/>
            </a:p>
          </p:txBody>
        </p:sp>
        <p:sp>
          <p:nvSpPr>
            <p:cNvPr id="514" name="Скругленный прямоугольник 80"/>
            <p:cNvSpPr/>
            <p:nvPr/>
          </p:nvSpPr>
          <p:spPr>
            <a:xfrm>
              <a:off x="4085164" y="2521544"/>
              <a:ext cx="599180" cy="516136"/>
            </a:xfrm>
            <a:prstGeom prst="roundRect">
              <a:avLst>
                <a:gd name="adj" fmla="val 16667"/>
              </a:avLst>
            </a:prstGeom>
            <a:solidFill>
              <a:srgbClr val="FFFFFF"/>
            </a:solidFill>
            <a:ln w="38100" cap="flat">
              <a:solidFill>
                <a:srgbClr val="FCC450"/>
              </a:solidFill>
              <a:prstDash val="solid"/>
              <a:miter lim="800000"/>
            </a:ln>
            <a:effectLst/>
          </p:spPr>
          <p:txBody>
            <a:bodyPr wrap="square" lIns="45719" tIns="45719" rIns="45719" bIns="45719" numCol="1" anchor="ctr">
              <a:noAutofit/>
            </a:bodyPr>
            <a:lstStyle/>
            <a:p>
              <a:pPr algn="ctr">
                <a:defRPr sz="2000">
                  <a:solidFill>
                    <a:srgbClr val="003300"/>
                  </a:solidFill>
                  <a:latin typeface="Arial Black"/>
                  <a:ea typeface="Arial Black"/>
                  <a:cs typeface="Arial Black"/>
                  <a:sym typeface="Arial Black"/>
                </a:defRPr>
              </a:pPr>
              <a:endParaRPr/>
            </a:p>
          </p:txBody>
        </p:sp>
        <p:sp>
          <p:nvSpPr>
            <p:cNvPr id="515" name="Скругленный прямоугольник 81"/>
            <p:cNvSpPr/>
            <p:nvPr/>
          </p:nvSpPr>
          <p:spPr>
            <a:xfrm>
              <a:off x="4769682" y="2521544"/>
              <a:ext cx="599180" cy="516136"/>
            </a:xfrm>
            <a:prstGeom prst="roundRect">
              <a:avLst>
                <a:gd name="adj" fmla="val 16667"/>
              </a:avLst>
            </a:prstGeom>
            <a:solidFill>
              <a:srgbClr val="FFFFFF"/>
            </a:solidFill>
            <a:ln w="38100" cap="flat">
              <a:solidFill>
                <a:srgbClr val="FCC450"/>
              </a:solidFill>
              <a:prstDash val="solid"/>
              <a:miter lim="800000"/>
            </a:ln>
            <a:effectLst/>
          </p:spPr>
          <p:txBody>
            <a:bodyPr wrap="square" lIns="45719" tIns="45719" rIns="45719" bIns="45719" numCol="1" anchor="ctr">
              <a:noAutofit/>
            </a:bodyPr>
            <a:lstStyle/>
            <a:p>
              <a:pPr algn="ctr">
                <a:defRPr sz="2000">
                  <a:solidFill>
                    <a:srgbClr val="003300"/>
                  </a:solidFill>
                  <a:latin typeface="Arial Black"/>
                  <a:ea typeface="Arial Black"/>
                  <a:cs typeface="Arial Black"/>
                  <a:sym typeface="Arial Black"/>
                </a:defRPr>
              </a:pPr>
              <a:endParaRPr/>
            </a:p>
          </p:txBody>
        </p:sp>
        <p:sp>
          <p:nvSpPr>
            <p:cNvPr id="516" name="Скругленный прямоугольник 84"/>
            <p:cNvSpPr/>
            <p:nvPr/>
          </p:nvSpPr>
          <p:spPr>
            <a:xfrm>
              <a:off x="3394631" y="3132456"/>
              <a:ext cx="599180" cy="516137"/>
            </a:xfrm>
            <a:prstGeom prst="roundRect">
              <a:avLst>
                <a:gd name="adj" fmla="val 16667"/>
              </a:avLst>
            </a:prstGeom>
            <a:solidFill>
              <a:srgbClr val="FFFFFF"/>
            </a:solidFill>
            <a:ln w="38100" cap="flat">
              <a:solidFill>
                <a:srgbClr val="FCC450"/>
              </a:solidFill>
              <a:prstDash val="solid"/>
              <a:miter lim="800000"/>
            </a:ln>
            <a:effectLst/>
          </p:spPr>
          <p:txBody>
            <a:bodyPr wrap="square" lIns="45719" tIns="45719" rIns="45719" bIns="45719" numCol="1" anchor="ctr">
              <a:noAutofit/>
            </a:bodyPr>
            <a:lstStyle/>
            <a:p>
              <a:pPr algn="ctr">
                <a:defRPr sz="2000">
                  <a:solidFill>
                    <a:srgbClr val="003300"/>
                  </a:solidFill>
                  <a:latin typeface="Arial Black"/>
                  <a:ea typeface="Arial Black"/>
                  <a:cs typeface="Arial Black"/>
                  <a:sym typeface="Arial Black"/>
                </a:defRPr>
              </a:pPr>
              <a:endParaRPr/>
            </a:p>
          </p:txBody>
        </p:sp>
        <p:sp>
          <p:nvSpPr>
            <p:cNvPr id="517" name="Скругленный прямоугольник 85"/>
            <p:cNvSpPr/>
            <p:nvPr/>
          </p:nvSpPr>
          <p:spPr>
            <a:xfrm>
              <a:off x="2713355" y="3122646"/>
              <a:ext cx="599180" cy="516136"/>
            </a:xfrm>
            <a:prstGeom prst="roundRect">
              <a:avLst>
                <a:gd name="adj" fmla="val 16667"/>
              </a:avLst>
            </a:prstGeom>
            <a:solidFill>
              <a:srgbClr val="FFFFFF"/>
            </a:solidFill>
            <a:ln w="38100" cap="flat">
              <a:solidFill>
                <a:srgbClr val="FCC450"/>
              </a:solidFill>
              <a:prstDash val="solid"/>
              <a:miter lim="800000"/>
            </a:ln>
            <a:effectLst/>
          </p:spPr>
          <p:txBody>
            <a:bodyPr wrap="square" lIns="45719" tIns="45719" rIns="45719" bIns="45719" numCol="1" anchor="ctr">
              <a:noAutofit/>
            </a:bodyPr>
            <a:lstStyle/>
            <a:p>
              <a:pPr algn="ctr">
                <a:defRPr sz="2000">
                  <a:solidFill>
                    <a:srgbClr val="003300"/>
                  </a:solidFill>
                  <a:latin typeface="Arial Black"/>
                  <a:ea typeface="Arial Black"/>
                  <a:cs typeface="Arial Black"/>
                  <a:sym typeface="Arial Black"/>
                </a:defRPr>
              </a:pPr>
              <a:endParaRPr/>
            </a:p>
          </p:txBody>
        </p:sp>
        <p:sp>
          <p:nvSpPr>
            <p:cNvPr id="518" name="Скругленный прямоугольник 86"/>
            <p:cNvSpPr/>
            <p:nvPr/>
          </p:nvSpPr>
          <p:spPr>
            <a:xfrm>
              <a:off x="4080896" y="3132456"/>
              <a:ext cx="599180" cy="516137"/>
            </a:xfrm>
            <a:prstGeom prst="roundRect">
              <a:avLst>
                <a:gd name="adj" fmla="val 16667"/>
              </a:avLst>
            </a:prstGeom>
            <a:solidFill>
              <a:srgbClr val="FFFFFF"/>
            </a:solidFill>
            <a:ln w="38100" cap="flat">
              <a:solidFill>
                <a:srgbClr val="FCC450"/>
              </a:solidFill>
              <a:prstDash val="solid"/>
              <a:miter lim="800000"/>
            </a:ln>
            <a:effectLst/>
          </p:spPr>
          <p:txBody>
            <a:bodyPr wrap="square" lIns="45719" tIns="45719" rIns="45719" bIns="45719" numCol="1" anchor="ctr">
              <a:noAutofit/>
            </a:bodyPr>
            <a:lstStyle/>
            <a:p>
              <a:pPr algn="ctr">
                <a:defRPr sz="2000">
                  <a:solidFill>
                    <a:srgbClr val="003300"/>
                  </a:solidFill>
                  <a:latin typeface="Arial Black"/>
                  <a:ea typeface="Arial Black"/>
                  <a:cs typeface="Arial Black"/>
                  <a:sym typeface="Arial Black"/>
                </a:defRPr>
              </a:pPr>
              <a:endParaRPr/>
            </a:p>
          </p:txBody>
        </p:sp>
        <p:sp>
          <p:nvSpPr>
            <p:cNvPr id="519" name="Скругленный прямоугольник 88"/>
            <p:cNvSpPr/>
            <p:nvPr/>
          </p:nvSpPr>
          <p:spPr>
            <a:xfrm>
              <a:off x="1338155" y="3132456"/>
              <a:ext cx="599180" cy="516137"/>
            </a:xfrm>
            <a:prstGeom prst="roundRect">
              <a:avLst>
                <a:gd name="adj" fmla="val 16667"/>
              </a:avLst>
            </a:prstGeom>
            <a:solidFill>
              <a:srgbClr val="FFFFFF"/>
            </a:solidFill>
            <a:ln w="38100" cap="flat">
              <a:solidFill>
                <a:srgbClr val="FCC450"/>
              </a:solidFill>
              <a:prstDash val="solid"/>
              <a:miter lim="800000"/>
            </a:ln>
            <a:effectLst/>
          </p:spPr>
          <p:txBody>
            <a:bodyPr wrap="square" lIns="45719" tIns="45719" rIns="45719" bIns="45719" numCol="1" anchor="ctr">
              <a:noAutofit/>
            </a:bodyPr>
            <a:lstStyle/>
            <a:p>
              <a:pPr algn="ctr">
                <a:defRPr sz="2000">
                  <a:solidFill>
                    <a:srgbClr val="003300"/>
                  </a:solidFill>
                  <a:latin typeface="Arial Black"/>
                  <a:ea typeface="Arial Black"/>
                  <a:cs typeface="Arial Black"/>
                  <a:sym typeface="Arial Black"/>
                </a:defRPr>
              </a:pPr>
              <a:endParaRPr/>
            </a:p>
          </p:txBody>
        </p:sp>
        <p:sp>
          <p:nvSpPr>
            <p:cNvPr id="520" name="Скругленный прямоугольник 89"/>
            <p:cNvSpPr/>
            <p:nvPr/>
          </p:nvSpPr>
          <p:spPr>
            <a:xfrm>
              <a:off x="2030228" y="3132456"/>
              <a:ext cx="599180" cy="516137"/>
            </a:xfrm>
            <a:prstGeom prst="roundRect">
              <a:avLst>
                <a:gd name="adj" fmla="val 16667"/>
              </a:avLst>
            </a:prstGeom>
            <a:solidFill>
              <a:srgbClr val="FFFFFF"/>
            </a:solidFill>
            <a:ln w="38100" cap="flat">
              <a:solidFill>
                <a:srgbClr val="FCC450"/>
              </a:solidFill>
              <a:prstDash val="solid"/>
              <a:miter lim="800000"/>
            </a:ln>
            <a:effectLst/>
          </p:spPr>
          <p:txBody>
            <a:bodyPr wrap="square" lIns="45719" tIns="45719" rIns="45719" bIns="45719" numCol="1" anchor="ctr">
              <a:noAutofit/>
            </a:bodyPr>
            <a:lstStyle/>
            <a:p>
              <a:pPr algn="ctr">
                <a:defRPr sz="2000">
                  <a:solidFill>
                    <a:srgbClr val="003300"/>
                  </a:solidFill>
                  <a:latin typeface="Arial Black"/>
                  <a:ea typeface="Arial Black"/>
                  <a:cs typeface="Arial Black"/>
                  <a:sym typeface="Arial Black"/>
                </a:defRPr>
              </a:pPr>
              <a:endParaRPr/>
            </a:p>
          </p:txBody>
        </p:sp>
        <p:grpSp>
          <p:nvGrpSpPr>
            <p:cNvPr id="523" name="Скругленный прямоугольник 39"/>
            <p:cNvGrpSpPr/>
            <p:nvPr/>
          </p:nvGrpSpPr>
          <p:grpSpPr>
            <a:xfrm>
              <a:off x="9095" y="3614"/>
              <a:ext cx="590085" cy="517024"/>
              <a:chOff x="0" y="0"/>
              <a:chExt cx="590083" cy="517022"/>
            </a:xfrm>
          </p:grpSpPr>
          <p:sp>
            <p:nvSpPr>
              <p:cNvPr id="521" name="Сквиркл"/>
              <p:cNvSpPr/>
              <p:nvPr/>
            </p:nvSpPr>
            <p:spPr>
              <a:xfrm>
                <a:off x="0" y="0"/>
                <a:ext cx="590084" cy="517023"/>
              </a:xfrm>
              <a:prstGeom prst="roundRect">
                <a:avLst>
                  <a:gd name="adj" fmla="val 16667"/>
                </a:avLst>
              </a:prstGeom>
              <a:solidFill>
                <a:srgbClr val="FCC450"/>
              </a:solidFill>
              <a:ln w="9525" cap="flat">
                <a:solidFill>
                  <a:srgbClr val="FCC450"/>
                </a:solidFill>
                <a:prstDash val="solid"/>
                <a:round/>
              </a:ln>
              <a:effectLst>
                <a:outerShdw blurRad="63500" dist="19050" dir="5400000" rotWithShape="0">
                  <a:srgbClr val="000000">
                    <a:alpha val="63000"/>
                  </a:srgbClr>
                </a:outerShdw>
              </a:effectLst>
            </p:spPr>
            <p:txBody>
              <a:bodyPr wrap="square" lIns="45719" tIns="45719" rIns="45719" bIns="45719" numCol="1" anchor="ctr">
                <a:noAutofit/>
              </a:bodyPr>
              <a:lstStyle/>
              <a:p>
                <a:pPr algn="ctr">
                  <a:defRPr>
                    <a:solidFill>
                      <a:srgbClr val="FFFFFF"/>
                    </a:solidFill>
                  </a:defRPr>
                </a:pPr>
                <a:endParaRPr/>
              </a:p>
            </p:txBody>
          </p:sp>
          <p:sp>
            <p:nvSpPr>
              <p:cNvPr id="522" name="Е"/>
              <p:cNvSpPr txBox="1"/>
              <p:nvPr/>
            </p:nvSpPr>
            <p:spPr>
              <a:xfrm>
                <a:off x="25238" y="11503"/>
                <a:ext cx="539607" cy="49401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algn="ctr">
                  <a:defRPr sz="4000" b="1">
                    <a:solidFill>
                      <a:srgbClr val="E86859"/>
                    </a:solidFill>
                  </a:defRPr>
                </a:lvl1pPr>
              </a:lstStyle>
              <a:p>
                <a:r>
                  <a:t>Е</a:t>
                </a:r>
              </a:p>
            </p:txBody>
          </p:sp>
        </p:grpSp>
        <p:grpSp>
          <p:nvGrpSpPr>
            <p:cNvPr id="526" name="Скругленный прямоугольник 43"/>
            <p:cNvGrpSpPr/>
            <p:nvPr/>
          </p:nvGrpSpPr>
          <p:grpSpPr>
            <a:xfrm>
              <a:off x="679022" y="3614"/>
              <a:ext cx="590084" cy="517024"/>
              <a:chOff x="0" y="0"/>
              <a:chExt cx="590083" cy="517022"/>
            </a:xfrm>
          </p:grpSpPr>
          <p:sp>
            <p:nvSpPr>
              <p:cNvPr id="524" name="Сквиркл"/>
              <p:cNvSpPr/>
              <p:nvPr/>
            </p:nvSpPr>
            <p:spPr>
              <a:xfrm>
                <a:off x="0" y="0"/>
                <a:ext cx="590084" cy="517023"/>
              </a:xfrm>
              <a:prstGeom prst="roundRect">
                <a:avLst>
                  <a:gd name="adj" fmla="val 16667"/>
                </a:avLst>
              </a:prstGeom>
              <a:solidFill>
                <a:srgbClr val="FCC450"/>
              </a:solidFill>
              <a:ln w="9525" cap="flat">
                <a:solidFill>
                  <a:srgbClr val="FCC450"/>
                </a:solidFill>
                <a:prstDash val="solid"/>
                <a:round/>
              </a:ln>
              <a:effectLst>
                <a:outerShdw blurRad="63500" dist="19050" dir="5400000" rotWithShape="0">
                  <a:srgbClr val="000000">
                    <a:alpha val="63000"/>
                  </a:srgbClr>
                </a:outerShdw>
              </a:effectLst>
            </p:spPr>
            <p:txBody>
              <a:bodyPr wrap="square" lIns="45719" tIns="45719" rIns="45719" bIns="45719" numCol="1" anchor="ctr">
                <a:noAutofit/>
              </a:bodyPr>
              <a:lstStyle/>
              <a:p>
                <a:pPr algn="ctr">
                  <a:defRPr>
                    <a:solidFill>
                      <a:srgbClr val="FFFFFF"/>
                    </a:solidFill>
                  </a:defRPr>
                </a:pPr>
                <a:endParaRPr/>
              </a:p>
            </p:txBody>
          </p:sp>
          <p:sp>
            <p:nvSpPr>
              <p:cNvPr id="525" name="Ь"/>
              <p:cNvSpPr txBox="1"/>
              <p:nvPr/>
            </p:nvSpPr>
            <p:spPr>
              <a:xfrm>
                <a:off x="25238" y="11503"/>
                <a:ext cx="539607" cy="49401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algn="ctr">
                  <a:defRPr sz="4000" b="1">
                    <a:solidFill>
                      <a:srgbClr val="E86859"/>
                    </a:solidFill>
                  </a:defRPr>
                </a:lvl1pPr>
              </a:lstStyle>
              <a:p>
                <a:r>
                  <a:t>Ь</a:t>
                </a:r>
              </a:p>
            </p:txBody>
          </p:sp>
        </p:grpSp>
        <p:grpSp>
          <p:nvGrpSpPr>
            <p:cNvPr id="529" name="Скругленный прямоугольник 46"/>
            <p:cNvGrpSpPr/>
            <p:nvPr/>
          </p:nvGrpSpPr>
          <p:grpSpPr>
            <a:xfrm>
              <a:off x="2029015" y="2248"/>
              <a:ext cx="590084" cy="517023"/>
              <a:chOff x="0" y="0"/>
              <a:chExt cx="590083" cy="517022"/>
            </a:xfrm>
          </p:grpSpPr>
          <p:sp>
            <p:nvSpPr>
              <p:cNvPr id="527" name="Сквиркл"/>
              <p:cNvSpPr/>
              <p:nvPr/>
            </p:nvSpPr>
            <p:spPr>
              <a:xfrm>
                <a:off x="0" y="0"/>
                <a:ext cx="590084" cy="517023"/>
              </a:xfrm>
              <a:prstGeom prst="roundRect">
                <a:avLst>
                  <a:gd name="adj" fmla="val 16667"/>
                </a:avLst>
              </a:prstGeom>
              <a:solidFill>
                <a:srgbClr val="FCC450"/>
              </a:solidFill>
              <a:ln w="9525" cap="flat">
                <a:solidFill>
                  <a:srgbClr val="FCC450"/>
                </a:solidFill>
                <a:prstDash val="solid"/>
                <a:round/>
              </a:ln>
              <a:effectLst>
                <a:outerShdw blurRad="63500" dist="19050" dir="5400000" rotWithShape="0">
                  <a:srgbClr val="000000">
                    <a:alpha val="63000"/>
                  </a:srgbClr>
                </a:outerShdw>
              </a:effectLst>
            </p:spPr>
            <p:txBody>
              <a:bodyPr wrap="square" lIns="45719" tIns="45719" rIns="45719" bIns="45719" numCol="1" anchor="ctr">
                <a:noAutofit/>
              </a:bodyPr>
              <a:lstStyle/>
              <a:p>
                <a:pPr algn="ctr">
                  <a:defRPr>
                    <a:solidFill>
                      <a:srgbClr val="FFFFFF"/>
                    </a:solidFill>
                  </a:defRPr>
                </a:pPr>
                <a:endParaRPr/>
              </a:p>
            </p:txBody>
          </p:sp>
          <p:sp>
            <p:nvSpPr>
              <p:cNvPr id="528" name="Г"/>
              <p:cNvSpPr txBox="1"/>
              <p:nvPr/>
            </p:nvSpPr>
            <p:spPr>
              <a:xfrm>
                <a:off x="25238" y="11503"/>
                <a:ext cx="539607" cy="49401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algn="ctr">
                  <a:defRPr sz="4000" b="1">
                    <a:solidFill>
                      <a:srgbClr val="E86859"/>
                    </a:solidFill>
                  </a:defRPr>
                </a:lvl1pPr>
              </a:lstStyle>
              <a:p>
                <a:r>
                  <a:t>Г</a:t>
                </a:r>
              </a:p>
            </p:txBody>
          </p:sp>
        </p:grpSp>
        <p:grpSp>
          <p:nvGrpSpPr>
            <p:cNvPr id="532" name="Скругленный прямоугольник 48"/>
            <p:cNvGrpSpPr/>
            <p:nvPr/>
          </p:nvGrpSpPr>
          <p:grpSpPr>
            <a:xfrm>
              <a:off x="1359089" y="0"/>
              <a:ext cx="590084" cy="517023"/>
              <a:chOff x="0" y="0"/>
              <a:chExt cx="590083" cy="517022"/>
            </a:xfrm>
          </p:grpSpPr>
          <p:sp>
            <p:nvSpPr>
              <p:cNvPr id="530" name="Сквиркл"/>
              <p:cNvSpPr/>
              <p:nvPr/>
            </p:nvSpPr>
            <p:spPr>
              <a:xfrm>
                <a:off x="0" y="0"/>
                <a:ext cx="590084" cy="517023"/>
              </a:xfrm>
              <a:prstGeom prst="roundRect">
                <a:avLst>
                  <a:gd name="adj" fmla="val 16667"/>
                </a:avLst>
              </a:prstGeom>
              <a:solidFill>
                <a:srgbClr val="FCC450"/>
              </a:solidFill>
              <a:ln w="9525" cap="flat">
                <a:solidFill>
                  <a:srgbClr val="FCC450"/>
                </a:solidFill>
                <a:prstDash val="solid"/>
                <a:round/>
              </a:ln>
              <a:effectLst>
                <a:outerShdw blurRad="63500" dist="19050" dir="5400000" rotWithShape="0">
                  <a:srgbClr val="000000">
                    <a:alpha val="63000"/>
                  </a:srgbClr>
                </a:outerShdw>
              </a:effectLst>
            </p:spPr>
            <p:txBody>
              <a:bodyPr wrap="square" lIns="45719" tIns="45719" rIns="45719" bIns="45719" numCol="1" anchor="ctr">
                <a:noAutofit/>
              </a:bodyPr>
              <a:lstStyle/>
              <a:p>
                <a:pPr algn="ctr">
                  <a:defRPr>
                    <a:solidFill>
                      <a:srgbClr val="FFFFFF"/>
                    </a:solidFill>
                  </a:defRPr>
                </a:pPr>
                <a:endParaRPr/>
              </a:p>
            </p:txBody>
          </p:sp>
          <p:sp>
            <p:nvSpPr>
              <p:cNvPr id="531" name="Д"/>
              <p:cNvSpPr txBox="1"/>
              <p:nvPr/>
            </p:nvSpPr>
            <p:spPr>
              <a:xfrm>
                <a:off x="25238" y="11503"/>
                <a:ext cx="539607" cy="49401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algn="ctr">
                  <a:defRPr sz="4000" b="1">
                    <a:solidFill>
                      <a:srgbClr val="E86859"/>
                    </a:solidFill>
                  </a:defRPr>
                </a:lvl1pPr>
              </a:lstStyle>
              <a:p>
                <a:r>
                  <a:rPr dirty="0" err="1"/>
                  <a:t>Д</a:t>
                </a:r>
                <a:endParaRPr dirty="0"/>
              </a:p>
            </p:txBody>
          </p:sp>
        </p:grpSp>
        <p:grpSp>
          <p:nvGrpSpPr>
            <p:cNvPr id="535" name="Скругленный прямоугольник 40"/>
            <p:cNvGrpSpPr/>
            <p:nvPr/>
          </p:nvGrpSpPr>
          <p:grpSpPr>
            <a:xfrm>
              <a:off x="3379009" y="3614"/>
              <a:ext cx="590084" cy="517024"/>
              <a:chOff x="0" y="0"/>
              <a:chExt cx="590083" cy="517022"/>
            </a:xfrm>
          </p:grpSpPr>
          <p:sp>
            <p:nvSpPr>
              <p:cNvPr id="533" name="Сквиркл"/>
              <p:cNvSpPr/>
              <p:nvPr/>
            </p:nvSpPr>
            <p:spPr>
              <a:xfrm>
                <a:off x="0" y="0"/>
                <a:ext cx="590084" cy="517023"/>
              </a:xfrm>
              <a:prstGeom prst="roundRect">
                <a:avLst>
                  <a:gd name="adj" fmla="val 16667"/>
                </a:avLst>
              </a:prstGeom>
              <a:solidFill>
                <a:srgbClr val="FCC450"/>
              </a:solidFill>
              <a:ln w="9525" cap="flat">
                <a:solidFill>
                  <a:srgbClr val="FCC450"/>
                </a:solidFill>
                <a:prstDash val="solid"/>
                <a:round/>
              </a:ln>
              <a:effectLst>
                <a:outerShdw blurRad="63500" dist="19050" dir="5400000" rotWithShape="0">
                  <a:srgbClr val="000000">
                    <a:alpha val="63000"/>
                  </a:srgbClr>
                </a:outerShdw>
              </a:effectLst>
            </p:spPr>
            <p:txBody>
              <a:bodyPr wrap="square" lIns="45719" tIns="45719" rIns="45719" bIns="45719" numCol="1" anchor="ctr">
                <a:noAutofit/>
              </a:bodyPr>
              <a:lstStyle/>
              <a:p>
                <a:pPr algn="ctr">
                  <a:defRPr>
                    <a:solidFill>
                      <a:srgbClr val="FFFFFF"/>
                    </a:solidFill>
                  </a:defRPr>
                </a:pPr>
                <a:endParaRPr/>
              </a:p>
            </p:txBody>
          </p:sp>
          <p:sp>
            <p:nvSpPr>
              <p:cNvPr id="534" name="Н"/>
              <p:cNvSpPr txBox="1"/>
              <p:nvPr/>
            </p:nvSpPr>
            <p:spPr>
              <a:xfrm>
                <a:off x="25238" y="11503"/>
                <a:ext cx="539607" cy="49401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algn="ctr">
                  <a:defRPr sz="4000" b="1">
                    <a:solidFill>
                      <a:srgbClr val="E86859"/>
                    </a:solidFill>
                  </a:defRPr>
                </a:lvl1pPr>
              </a:lstStyle>
              <a:p>
                <a:r>
                  <a:t>Н</a:t>
                </a:r>
              </a:p>
            </p:txBody>
          </p:sp>
        </p:grpSp>
        <p:grpSp>
          <p:nvGrpSpPr>
            <p:cNvPr id="538" name="Скругленный прямоугольник 8"/>
            <p:cNvGrpSpPr/>
            <p:nvPr/>
          </p:nvGrpSpPr>
          <p:grpSpPr>
            <a:xfrm>
              <a:off x="2698942" y="3614"/>
              <a:ext cx="590084" cy="517024"/>
              <a:chOff x="0" y="0"/>
              <a:chExt cx="590083" cy="517022"/>
            </a:xfrm>
          </p:grpSpPr>
          <p:sp>
            <p:nvSpPr>
              <p:cNvPr id="536" name="Сквиркл"/>
              <p:cNvSpPr/>
              <p:nvPr/>
            </p:nvSpPr>
            <p:spPr>
              <a:xfrm>
                <a:off x="0" y="0"/>
                <a:ext cx="590084" cy="517023"/>
              </a:xfrm>
              <a:prstGeom prst="roundRect">
                <a:avLst>
                  <a:gd name="adj" fmla="val 16667"/>
                </a:avLst>
              </a:prstGeom>
              <a:solidFill>
                <a:srgbClr val="FCC450"/>
              </a:solidFill>
              <a:ln w="9525" cap="flat">
                <a:solidFill>
                  <a:srgbClr val="FCC450"/>
                </a:solidFill>
                <a:prstDash val="solid"/>
                <a:round/>
              </a:ln>
              <a:effectLst>
                <a:outerShdw blurRad="63500" dist="19050" dir="5400000" rotWithShape="0">
                  <a:srgbClr val="000000">
                    <a:alpha val="63000"/>
                  </a:srgbClr>
                </a:outerShdw>
              </a:effectLst>
            </p:spPr>
            <p:txBody>
              <a:bodyPr wrap="square" lIns="45719" tIns="45719" rIns="45719" bIns="45719" numCol="1" anchor="ctr">
                <a:noAutofit/>
              </a:bodyPr>
              <a:lstStyle/>
              <a:p>
                <a:pPr algn="ctr">
                  <a:defRPr>
                    <a:solidFill>
                      <a:srgbClr val="FFFFFF"/>
                    </a:solidFill>
                  </a:defRPr>
                </a:pPr>
                <a:endParaRPr/>
              </a:p>
            </p:txBody>
          </p:sp>
          <p:sp>
            <p:nvSpPr>
              <p:cNvPr id="537" name="И"/>
              <p:cNvSpPr txBox="1"/>
              <p:nvPr/>
            </p:nvSpPr>
            <p:spPr>
              <a:xfrm>
                <a:off x="25238" y="11503"/>
                <a:ext cx="539607" cy="49401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algn="ctr">
                  <a:defRPr sz="4000" b="1">
                    <a:solidFill>
                      <a:srgbClr val="E86859"/>
                    </a:solidFill>
                  </a:defRPr>
                </a:lvl1pPr>
              </a:lstStyle>
              <a:p>
                <a:r>
                  <a:t>И</a:t>
                </a:r>
              </a:p>
            </p:txBody>
          </p:sp>
        </p:grpSp>
        <p:grpSp>
          <p:nvGrpSpPr>
            <p:cNvPr id="541" name="Скругленный прямоугольник 38"/>
            <p:cNvGrpSpPr/>
            <p:nvPr/>
          </p:nvGrpSpPr>
          <p:grpSpPr>
            <a:xfrm>
              <a:off x="3379009" y="637408"/>
              <a:ext cx="590084" cy="517023"/>
              <a:chOff x="0" y="0"/>
              <a:chExt cx="590083" cy="517022"/>
            </a:xfrm>
          </p:grpSpPr>
          <p:sp>
            <p:nvSpPr>
              <p:cNvPr id="539" name="Сквиркл"/>
              <p:cNvSpPr/>
              <p:nvPr/>
            </p:nvSpPr>
            <p:spPr>
              <a:xfrm>
                <a:off x="0" y="0"/>
                <a:ext cx="590084" cy="517023"/>
              </a:xfrm>
              <a:prstGeom prst="roundRect">
                <a:avLst>
                  <a:gd name="adj" fmla="val 16667"/>
                </a:avLst>
              </a:prstGeom>
              <a:solidFill>
                <a:srgbClr val="FCC450"/>
              </a:solidFill>
              <a:ln w="9525" cap="flat">
                <a:solidFill>
                  <a:srgbClr val="FCC450"/>
                </a:solidFill>
                <a:prstDash val="solid"/>
                <a:round/>
              </a:ln>
              <a:effectLst>
                <a:outerShdw blurRad="63500" dist="19050" dir="5400000" rotWithShape="0">
                  <a:srgbClr val="000000">
                    <a:alpha val="63000"/>
                  </a:srgbClr>
                </a:outerShdw>
              </a:effectLst>
            </p:spPr>
            <p:txBody>
              <a:bodyPr wrap="square" lIns="45719" tIns="45719" rIns="45719" bIns="45719" numCol="1" anchor="ctr">
                <a:noAutofit/>
              </a:bodyPr>
              <a:lstStyle/>
              <a:p>
                <a:pPr algn="ctr">
                  <a:defRPr>
                    <a:solidFill>
                      <a:srgbClr val="FFFFFF"/>
                    </a:solidFill>
                  </a:defRPr>
                </a:pPr>
                <a:endParaRPr/>
              </a:p>
            </p:txBody>
          </p:sp>
          <p:sp>
            <p:nvSpPr>
              <p:cNvPr id="540" name="Е"/>
              <p:cNvSpPr txBox="1"/>
              <p:nvPr/>
            </p:nvSpPr>
            <p:spPr>
              <a:xfrm>
                <a:off x="25238" y="11503"/>
                <a:ext cx="539607" cy="49401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algn="ctr">
                  <a:defRPr sz="4000" b="1">
                    <a:solidFill>
                      <a:srgbClr val="E86859"/>
                    </a:solidFill>
                  </a:defRPr>
                </a:lvl1pPr>
              </a:lstStyle>
              <a:p>
                <a:r>
                  <a:t>Е</a:t>
                </a:r>
              </a:p>
            </p:txBody>
          </p:sp>
        </p:grpSp>
        <p:grpSp>
          <p:nvGrpSpPr>
            <p:cNvPr id="544" name="Скругленный прямоугольник 36"/>
            <p:cNvGrpSpPr/>
            <p:nvPr/>
          </p:nvGrpSpPr>
          <p:grpSpPr>
            <a:xfrm>
              <a:off x="4061090" y="644067"/>
              <a:ext cx="590084" cy="517023"/>
              <a:chOff x="0" y="0"/>
              <a:chExt cx="590083" cy="517022"/>
            </a:xfrm>
          </p:grpSpPr>
          <p:sp>
            <p:nvSpPr>
              <p:cNvPr id="542" name="Сквиркл"/>
              <p:cNvSpPr/>
              <p:nvPr/>
            </p:nvSpPr>
            <p:spPr>
              <a:xfrm>
                <a:off x="0" y="0"/>
                <a:ext cx="590084" cy="517023"/>
              </a:xfrm>
              <a:prstGeom prst="roundRect">
                <a:avLst>
                  <a:gd name="adj" fmla="val 16667"/>
                </a:avLst>
              </a:prstGeom>
              <a:solidFill>
                <a:srgbClr val="FCC450"/>
              </a:solidFill>
              <a:ln w="9525" cap="flat">
                <a:solidFill>
                  <a:srgbClr val="FCC450"/>
                </a:solidFill>
                <a:prstDash val="solid"/>
                <a:round/>
              </a:ln>
              <a:effectLst>
                <a:outerShdw blurRad="63500" dist="19050" dir="5400000" rotWithShape="0">
                  <a:srgbClr val="000000">
                    <a:alpha val="63000"/>
                  </a:srgbClr>
                </a:outerShdw>
              </a:effectLst>
            </p:spPr>
            <p:txBody>
              <a:bodyPr wrap="square" lIns="45719" tIns="45719" rIns="45719" bIns="45719" numCol="1" anchor="ctr">
                <a:noAutofit/>
              </a:bodyPr>
              <a:lstStyle/>
              <a:p>
                <a:pPr algn="ctr">
                  <a:defRPr>
                    <a:solidFill>
                      <a:srgbClr val="FFFFFF"/>
                    </a:solidFill>
                  </a:defRPr>
                </a:pPr>
                <a:endParaRPr/>
              </a:p>
            </p:txBody>
          </p:sp>
          <p:sp>
            <p:nvSpPr>
              <p:cNvPr id="543" name="Ч"/>
              <p:cNvSpPr txBox="1"/>
              <p:nvPr/>
            </p:nvSpPr>
            <p:spPr>
              <a:xfrm>
                <a:off x="25238" y="11503"/>
                <a:ext cx="539607" cy="49401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algn="ctr">
                  <a:defRPr sz="4000" b="1">
                    <a:solidFill>
                      <a:srgbClr val="E86859"/>
                    </a:solidFill>
                  </a:defRPr>
                </a:lvl1pPr>
              </a:lstStyle>
              <a:p>
                <a:r>
                  <a:t>Ч</a:t>
                </a:r>
              </a:p>
            </p:txBody>
          </p:sp>
        </p:grpSp>
        <p:grpSp>
          <p:nvGrpSpPr>
            <p:cNvPr id="547" name="Скругленный прямоугольник 37"/>
            <p:cNvGrpSpPr/>
            <p:nvPr/>
          </p:nvGrpSpPr>
          <p:grpSpPr>
            <a:xfrm>
              <a:off x="4736469" y="637408"/>
              <a:ext cx="590084" cy="517023"/>
              <a:chOff x="0" y="0"/>
              <a:chExt cx="590083" cy="517022"/>
            </a:xfrm>
          </p:grpSpPr>
          <p:sp>
            <p:nvSpPr>
              <p:cNvPr id="545" name="Сквиркл"/>
              <p:cNvSpPr/>
              <p:nvPr/>
            </p:nvSpPr>
            <p:spPr>
              <a:xfrm>
                <a:off x="0" y="0"/>
                <a:ext cx="590084" cy="517023"/>
              </a:xfrm>
              <a:prstGeom prst="roundRect">
                <a:avLst>
                  <a:gd name="adj" fmla="val 16667"/>
                </a:avLst>
              </a:prstGeom>
              <a:solidFill>
                <a:srgbClr val="FCC450"/>
              </a:solidFill>
              <a:ln w="9525" cap="flat">
                <a:solidFill>
                  <a:srgbClr val="FCC450"/>
                </a:solidFill>
                <a:prstDash val="solid"/>
                <a:round/>
              </a:ln>
              <a:effectLst>
                <a:outerShdw blurRad="63500" dist="19050" dir="5400000" rotWithShape="0">
                  <a:srgbClr val="000000">
                    <a:alpha val="63000"/>
                  </a:srgbClr>
                </a:outerShdw>
              </a:effectLst>
            </p:spPr>
            <p:txBody>
              <a:bodyPr wrap="square" lIns="45719" tIns="45719" rIns="45719" bIns="45719" numCol="1" anchor="ctr">
                <a:noAutofit/>
              </a:bodyPr>
              <a:lstStyle/>
              <a:p>
                <a:pPr algn="ctr">
                  <a:defRPr>
                    <a:solidFill>
                      <a:srgbClr val="FFFFFF"/>
                    </a:solidFill>
                  </a:defRPr>
                </a:pPr>
                <a:endParaRPr/>
              </a:p>
            </p:txBody>
          </p:sp>
          <p:sp>
            <p:nvSpPr>
              <p:cNvPr id="546" name="Т"/>
              <p:cNvSpPr txBox="1"/>
              <p:nvPr/>
            </p:nvSpPr>
            <p:spPr>
              <a:xfrm>
                <a:off x="25238" y="11503"/>
                <a:ext cx="539607" cy="49401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algn="ctr">
                  <a:defRPr sz="4000" b="1">
                    <a:solidFill>
                      <a:srgbClr val="E86859"/>
                    </a:solidFill>
                  </a:defRPr>
                </a:lvl1pPr>
              </a:lstStyle>
              <a:p>
                <a:r>
                  <a:t>Т</a:t>
                </a:r>
              </a:p>
            </p:txBody>
          </p:sp>
        </p:grpSp>
        <p:grpSp>
          <p:nvGrpSpPr>
            <p:cNvPr id="550" name="Скругленный прямоугольник 35"/>
            <p:cNvGrpSpPr/>
            <p:nvPr/>
          </p:nvGrpSpPr>
          <p:grpSpPr>
            <a:xfrm>
              <a:off x="5418551" y="637408"/>
              <a:ext cx="590084" cy="517023"/>
              <a:chOff x="0" y="0"/>
              <a:chExt cx="590083" cy="517022"/>
            </a:xfrm>
          </p:grpSpPr>
          <p:sp>
            <p:nvSpPr>
              <p:cNvPr id="548" name="Сквиркл"/>
              <p:cNvSpPr/>
              <p:nvPr/>
            </p:nvSpPr>
            <p:spPr>
              <a:xfrm>
                <a:off x="0" y="0"/>
                <a:ext cx="590084" cy="517023"/>
              </a:xfrm>
              <a:prstGeom prst="roundRect">
                <a:avLst>
                  <a:gd name="adj" fmla="val 16667"/>
                </a:avLst>
              </a:prstGeom>
              <a:solidFill>
                <a:srgbClr val="FCC450"/>
              </a:solidFill>
              <a:ln w="9525" cap="flat">
                <a:solidFill>
                  <a:srgbClr val="FCC450"/>
                </a:solidFill>
                <a:prstDash val="solid"/>
                <a:round/>
              </a:ln>
              <a:effectLst>
                <a:outerShdw blurRad="63500" dist="19050" dir="5400000" rotWithShape="0">
                  <a:srgbClr val="000000">
                    <a:alpha val="63000"/>
                  </a:srgbClr>
                </a:outerShdw>
              </a:effectLst>
            </p:spPr>
            <p:txBody>
              <a:bodyPr wrap="square" lIns="45719" tIns="45719" rIns="45719" bIns="45719" numCol="1" anchor="ctr">
                <a:noAutofit/>
              </a:bodyPr>
              <a:lstStyle/>
              <a:p>
                <a:pPr algn="ctr">
                  <a:defRPr>
                    <a:solidFill>
                      <a:srgbClr val="FFFFFF"/>
                    </a:solidFill>
                  </a:defRPr>
                </a:pPr>
                <a:endParaRPr/>
              </a:p>
            </p:txBody>
          </p:sp>
          <p:sp>
            <p:nvSpPr>
              <p:cNvPr id="549" name="С"/>
              <p:cNvSpPr txBox="1"/>
              <p:nvPr/>
            </p:nvSpPr>
            <p:spPr>
              <a:xfrm>
                <a:off x="25238" y="11503"/>
                <a:ext cx="539607" cy="49401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algn="ctr">
                  <a:defRPr sz="4000" b="1">
                    <a:solidFill>
                      <a:srgbClr val="E86859"/>
                    </a:solidFill>
                  </a:defRPr>
                </a:lvl1pPr>
              </a:lstStyle>
              <a:p>
                <a:r>
                  <a:t>С</a:t>
                </a:r>
              </a:p>
            </p:txBody>
          </p:sp>
        </p:grpSp>
        <p:grpSp>
          <p:nvGrpSpPr>
            <p:cNvPr id="553" name="Скругленный прямоугольник 64"/>
            <p:cNvGrpSpPr/>
            <p:nvPr/>
          </p:nvGrpSpPr>
          <p:grpSpPr>
            <a:xfrm>
              <a:off x="1321117" y="1237943"/>
              <a:ext cx="590084" cy="517024"/>
              <a:chOff x="0" y="0"/>
              <a:chExt cx="590083" cy="517022"/>
            </a:xfrm>
          </p:grpSpPr>
          <p:sp>
            <p:nvSpPr>
              <p:cNvPr id="551" name="Сквиркл"/>
              <p:cNvSpPr/>
              <p:nvPr/>
            </p:nvSpPr>
            <p:spPr>
              <a:xfrm>
                <a:off x="0" y="0"/>
                <a:ext cx="590084" cy="517023"/>
              </a:xfrm>
              <a:prstGeom prst="roundRect">
                <a:avLst>
                  <a:gd name="adj" fmla="val 16667"/>
                </a:avLst>
              </a:prstGeom>
              <a:solidFill>
                <a:srgbClr val="FCC450"/>
              </a:solidFill>
              <a:ln w="9525" cap="flat">
                <a:solidFill>
                  <a:srgbClr val="FCC450"/>
                </a:solidFill>
                <a:prstDash val="solid"/>
                <a:round/>
              </a:ln>
              <a:effectLst>
                <a:outerShdw blurRad="63500" dist="19050" dir="5400000" rotWithShape="0">
                  <a:srgbClr val="000000">
                    <a:alpha val="63000"/>
                  </a:srgbClr>
                </a:outerShdw>
              </a:effectLst>
            </p:spPr>
            <p:txBody>
              <a:bodyPr wrap="square" lIns="45719" tIns="45719" rIns="45719" bIns="45719" numCol="1" anchor="ctr">
                <a:noAutofit/>
              </a:bodyPr>
              <a:lstStyle/>
              <a:p>
                <a:pPr algn="ctr">
                  <a:defRPr>
                    <a:solidFill>
                      <a:srgbClr val="FFFFFF"/>
                    </a:solidFill>
                  </a:defRPr>
                </a:pPr>
                <a:endParaRPr/>
              </a:p>
            </p:txBody>
          </p:sp>
          <p:sp>
            <p:nvSpPr>
              <p:cNvPr id="552" name="Ю"/>
              <p:cNvSpPr txBox="1"/>
              <p:nvPr/>
            </p:nvSpPr>
            <p:spPr>
              <a:xfrm>
                <a:off x="25238" y="11503"/>
                <a:ext cx="539607" cy="49401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algn="ctr">
                  <a:defRPr sz="4000" b="1">
                    <a:solidFill>
                      <a:srgbClr val="E86859"/>
                    </a:solidFill>
                  </a:defRPr>
                </a:lvl1pPr>
              </a:lstStyle>
              <a:p>
                <a:r>
                  <a:t>Ю</a:t>
                </a:r>
              </a:p>
            </p:txBody>
          </p:sp>
        </p:grpSp>
        <p:grpSp>
          <p:nvGrpSpPr>
            <p:cNvPr id="556" name="Скругленный прямоугольник 50"/>
            <p:cNvGrpSpPr/>
            <p:nvPr/>
          </p:nvGrpSpPr>
          <p:grpSpPr>
            <a:xfrm>
              <a:off x="2034776" y="1243152"/>
              <a:ext cx="590084" cy="517024"/>
              <a:chOff x="0" y="0"/>
              <a:chExt cx="590083" cy="517022"/>
            </a:xfrm>
          </p:grpSpPr>
          <p:sp>
            <p:nvSpPr>
              <p:cNvPr id="554" name="Сквиркл"/>
              <p:cNvSpPr/>
              <p:nvPr/>
            </p:nvSpPr>
            <p:spPr>
              <a:xfrm>
                <a:off x="0" y="0"/>
                <a:ext cx="590084" cy="517023"/>
              </a:xfrm>
              <a:prstGeom prst="roundRect">
                <a:avLst>
                  <a:gd name="adj" fmla="val 16667"/>
                </a:avLst>
              </a:prstGeom>
              <a:solidFill>
                <a:srgbClr val="FCC450"/>
              </a:solidFill>
              <a:ln w="9525" cap="flat">
                <a:solidFill>
                  <a:srgbClr val="FCC450"/>
                </a:solidFill>
                <a:prstDash val="solid"/>
                <a:round/>
              </a:ln>
              <a:effectLst>
                <a:outerShdw blurRad="63500" dist="19050" dir="5400000" rotWithShape="0">
                  <a:srgbClr val="000000">
                    <a:alpha val="63000"/>
                  </a:srgbClr>
                </a:outerShdw>
              </a:effectLst>
            </p:spPr>
            <p:txBody>
              <a:bodyPr wrap="square" lIns="45719" tIns="45719" rIns="45719" bIns="45719" numCol="1" anchor="ctr">
                <a:noAutofit/>
              </a:bodyPr>
              <a:lstStyle/>
              <a:p>
                <a:pPr algn="ctr">
                  <a:defRPr>
                    <a:solidFill>
                      <a:srgbClr val="FFFFFF"/>
                    </a:solidFill>
                  </a:defRPr>
                </a:pPr>
                <a:endParaRPr/>
              </a:p>
            </p:txBody>
          </p:sp>
          <p:sp>
            <p:nvSpPr>
              <p:cNvPr id="555" name="Т"/>
              <p:cNvSpPr txBox="1"/>
              <p:nvPr/>
            </p:nvSpPr>
            <p:spPr>
              <a:xfrm>
                <a:off x="25238" y="11503"/>
                <a:ext cx="539607" cy="49401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algn="ctr">
                  <a:defRPr sz="4000" b="1">
                    <a:solidFill>
                      <a:srgbClr val="E86859"/>
                    </a:solidFill>
                  </a:defRPr>
                </a:lvl1pPr>
              </a:lstStyle>
              <a:p>
                <a:r>
                  <a:t>Т</a:t>
                </a:r>
              </a:p>
            </p:txBody>
          </p:sp>
        </p:grpSp>
        <p:grpSp>
          <p:nvGrpSpPr>
            <p:cNvPr id="559" name="Скругленный прямоугольник 51"/>
            <p:cNvGrpSpPr/>
            <p:nvPr/>
          </p:nvGrpSpPr>
          <p:grpSpPr>
            <a:xfrm>
              <a:off x="2717903" y="1247757"/>
              <a:ext cx="590084" cy="517024"/>
              <a:chOff x="0" y="0"/>
              <a:chExt cx="590083" cy="517022"/>
            </a:xfrm>
          </p:grpSpPr>
          <p:sp>
            <p:nvSpPr>
              <p:cNvPr id="557" name="Сквиркл"/>
              <p:cNvSpPr/>
              <p:nvPr/>
            </p:nvSpPr>
            <p:spPr>
              <a:xfrm>
                <a:off x="0" y="0"/>
                <a:ext cx="590084" cy="517023"/>
              </a:xfrm>
              <a:prstGeom prst="roundRect">
                <a:avLst>
                  <a:gd name="adj" fmla="val 16667"/>
                </a:avLst>
              </a:prstGeom>
              <a:solidFill>
                <a:srgbClr val="FCC450"/>
              </a:solidFill>
              <a:ln w="9525" cap="flat">
                <a:solidFill>
                  <a:srgbClr val="FCC450"/>
                </a:solidFill>
                <a:prstDash val="solid"/>
                <a:round/>
              </a:ln>
              <a:effectLst>
                <a:outerShdw blurRad="63500" dist="19050" dir="5400000" rotWithShape="0">
                  <a:srgbClr val="000000">
                    <a:alpha val="63000"/>
                  </a:srgbClr>
                </a:outerShdw>
              </a:effectLst>
            </p:spPr>
            <p:txBody>
              <a:bodyPr wrap="square" lIns="45719" tIns="45719" rIns="45719" bIns="45719" numCol="1" anchor="ctr">
                <a:noAutofit/>
              </a:bodyPr>
              <a:lstStyle/>
              <a:p>
                <a:pPr algn="ctr">
                  <a:defRPr>
                    <a:solidFill>
                      <a:srgbClr val="FFFFFF"/>
                    </a:solidFill>
                  </a:defRPr>
                </a:pPr>
                <a:endParaRPr/>
              </a:p>
            </p:txBody>
          </p:sp>
          <p:sp>
            <p:nvSpPr>
              <p:cNvPr id="558" name="Л"/>
              <p:cNvSpPr txBox="1"/>
              <p:nvPr/>
            </p:nvSpPr>
            <p:spPr>
              <a:xfrm>
                <a:off x="25238" y="11503"/>
                <a:ext cx="539607" cy="49401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algn="ctr">
                  <a:defRPr sz="4000" b="1">
                    <a:solidFill>
                      <a:srgbClr val="E86859"/>
                    </a:solidFill>
                  </a:defRPr>
                </a:lvl1pPr>
              </a:lstStyle>
              <a:p>
                <a:r>
                  <a:t>Л</a:t>
                </a:r>
              </a:p>
            </p:txBody>
          </p:sp>
        </p:grpSp>
        <p:grpSp>
          <p:nvGrpSpPr>
            <p:cNvPr id="562" name="Скругленный прямоугольник 52"/>
            <p:cNvGrpSpPr/>
            <p:nvPr/>
          </p:nvGrpSpPr>
          <p:grpSpPr>
            <a:xfrm>
              <a:off x="3424982" y="1243152"/>
              <a:ext cx="590084" cy="517024"/>
              <a:chOff x="0" y="0"/>
              <a:chExt cx="590083" cy="517022"/>
            </a:xfrm>
          </p:grpSpPr>
          <p:sp>
            <p:nvSpPr>
              <p:cNvPr id="560" name="Сквиркл"/>
              <p:cNvSpPr/>
              <p:nvPr/>
            </p:nvSpPr>
            <p:spPr>
              <a:xfrm>
                <a:off x="0" y="0"/>
                <a:ext cx="590084" cy="517023"/>
              </a:xfrm>
              <a:prstGeom prst="roundRect">
                <a:avLst>
                  <a:gd name="adj" fmla="val 16667"/>
                </a:avLst>
              </a:prstGeom>
              <a:solidFill>
                <a:srgbClr val="FCC450"/>
              </a:solidFill>
              <a:ln w="9525" cap="flat">
                <a:solidFill>
                  <a:srgbClr val="FCC450"/>
                </a:solidFill>
                <a:prstDash val="solid"/>
                <a:round/>
              </a:ln>
              <a:effectLst>
                <a:outerShdw blurRad="63500" dist="19050" dir="5400000" rotWithShape="0">
                  <a:srgbClr val="000000">
                    <a:alpha val="63000"/>
                  </a:srgbClr>
                </a:outerShdw>
              </a:effectLst>
            </p:spPr>
            <p:txBody>
              <a:bodyPr wrap="square" lIns="45719" tIns="45719" rIns="45719" bIns="45719" numCol="1" anchor="ctr">
                <a:noAutofit/>
              </a:bodyPr>
              <a:lstStyle/>
              <a:p>
                <a:pPr algn="ctr">
                  <a:defRPr>
                    <a:solidFill>
                      <a:srgbClr val="FFFFFF"/>
                    </a:solidFill>
                  </a:defRPr>
                </a:pPr>
                <a:endParaRPr/>
              </a:p>
            </p:txBody>
          </p:sp>
          <p:sp>
            <p:nvSpPr>
              <p:cNvPr id="561" name="Я"/>
              <p:cNvSpPr txBox="1"/>
              <p:nvPr/>
            </p:nvSpPr>
            <p:spPr>
              <a:xfrm>
                <a:off x="25238" y="11503"/>
                <a:ext cx="539607" cy="49401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algn="ctr">
                  <a:defRPr sz="4000" b="1">
                    <a:solidFill>
                      <a:srgbClr val="E86859"/>
                    </a:solidFill>
                  </a:defRPr>
                </a:lvl1pPr>
              </a:lstStyle>
              <a:p>
                <a:r>
                  <a:t>Я</a:t>
                </a:r>
              </a:p>
            </p:txBody>
          </p:sp>
        </p:grpSp>
        <p:grpSp>
          <p:nvGrpSpPr>
            <p:cNvPr id="565" name="Скругленный прямоугольник 58"/>
            <p:cNvGrpSpPr/>
            <p:nvPr/>
          </p:nvGrpSpPr>
          <p:grpSpPr>
            <a:xfrm>
              <a:off x="4119543" y="1249753"/>
              <a:ext cx="590084" cy="517024"/>
              <a:chOff x="0" y="0"/>
              <a:chExt cx="590083" cy="517022"/>
            </a:xfrm>
          </p:grpSpPr>
          <p:sp>
            <p:nvSpPr>
              <p:cNvPr id="563" name="Сквиркл"/>
              <p:cNvSpPr/>
              <p:nvPr/>
            </p:nvSpPr>
            <p:spPr>
              <a:xfrm>
                <a:off x="0" y="0"/>
                <a:ext cx="590084" cy="517023"/>
              </a:xfrm>
              <a:prstGeom prst="roundRect">
                <a:avLst>
                  <a:gd name="adj" fmla="val 16667"/>
                </a:avLst>
              </a:prstGeom>
              <a:solidFill>
                <a:srgbClr val="FCC450"/>
              </a:solidFill>
              <a:ln w="9525" cap="flat">
                <a:solidFill>
                  <a:srgbClr val="FCC450"/>
                </a:solidFill>
                <a:prstDash val="solid"/>
                <a:round/>
              </a:ln>
              <a:effectLst>
                <a:outerShdw blurRad="63500" dist="19050" dir="5400000" rotWithShape="0">
                  <a:srgbClr val="000000">
                    <a:alpha val="63000"/>
                  </a:srgbClr>
                </a:outerShdw>
              </a:effectLst>
            </p:spPr>
            <p:txBody>
              <a:bodyPr wrap="square" lIns="45719" tIns="45719" rIns="45719" bIns="45719" numCol="1" anchor="ctr">
                <a:noAutofit/>
              </a:bodyPr>
              <a:lstStyle/>
              <a:p>
                <a:pPr algn="ctr">
                  <a:defRPr>
                    <a:solidFill>
                      <a:srgbClr val="FFFFFF"/>
                    </a:solidFill>
                  </a:defRPr>
                </a:pPr>
                <a:endParaRPr/>
              </a:p>
            </p:txBody>
          </p:sp>
          <p:sp>
            <p:nvSpPr>
              <p:cNvPr id="564" name="Б"/>
              <p:cNvSpPr txBox="1"/>
              <p:nvPr/>
            </p:nvSpPr>
            <p:spPr>
              <a:xfrm>
                <a:off x="25238" y="11503"/>
                <a:ext cx="539607" cy="49401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algn="ctr">
                  <a:defRPr sz="4000" b="1">
                    <a:solidFill>
                      <a:srgbClr val="E86859"/>
                    </a:solidFill>
                  </a:defRPr>
                </a:lvl1pPr>
              </a:lstStyle>
              <a:p>
                <a:r>
                  <a:t>Б</a:t>
                </a:r>
              </a:p>
            </p:txBody>
          </p:sp>
        </p:grpSp>
      </p:grpSp>
      <p:sp>
        <p:nvSpPr>
          <p:cNvPr id="568" name="ДЕНЬГИ СЧЕТ  ЛЮБИТ"/>
          <p:cNvSpPr txBox="1"/>
          <p:nvPr/>
        </p:nvSpPr>
        <p:spPr>
          <a:xfrm>
            <a:off x="6729643" y="3357541"/>
            <a:ext cx="7532544" cy="36485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p>
            <a:pPr algn="ctr">
              <a:defRPr sz="4000" b="1">
                <a:solidFill>
                  <a:srgbClr val="E86859"/>
                </a:solidFill>
              </a:defRPr>
            </a:pPr>
            <a:endParaRPr/>
          </a:p>
          <a:p>
            <a:pPr algn="ctr">
              <a:defRPr sz="3700" b="1">
                <a:solidFill>
                  <a:schemeClr val="accent6">
                    <a:satOff val="-3457"/>
                    <a:lumOff val="13039"/>
                  </a:schemeClr>
                </a:solidFill>
                <a:latin typeface="Proxima Nova"/>
                <a:ea typeface="Proxima Nova"/>
                <a:cs typeface="Proxima Nova"/>
                <a:sym typeface="Proxima Nova"/>
              </a:defRPr>
            </a:pPr>
            <a:r>
              <a:t>ДЕНЬГИ</a:t>
            </a:r>
            <a:br/>
            <a:r>
              <a:t>СЧЕТ </a:t>
            </a:r>
            <a:br/>
            <a:r>
              <a:t>ЛЮБИТ</a:t>
            </a:r>
          </a:p>
        </p:txBody>
      </p:sp>
      <p:grpSp>
        <p:nvGrpSpPr>
          <p:cNvPr id="2" name="Группа 1">
            <a:extLst>
              <a:ext uri="{FF2B5EF4-FFF2-40B4-BE49-F238E27FC236}">
                <a16:creationId xmlns:a16="http://schemas.microsoft.com/office/drawing/2014/main" xmlns="" id="{BF60ABF4-7E48-0D4F-9371-A580ECF8B20E}"/>
              </a:ext>
            </a:extLst>
          </p:cNvPr>
          <p:cNvGrpSpPr/>
          <p:nvPr/>
        </p:nvGrpSpPr>
        <p:grpSpPr>
          <a:xfrm>
            <a:off x="1624243" y="1868109"/>
            <a:ext cx="7456308" cy="2711235"/>
            <a:chOff x="1624243" y="1868109"/>
            <a:chExt cx="7456308" cy="2711235"/>
          </a:xfrm>
        </p:grpSpPr>
        <p:sp>
          <p:nvSpPr>
            <p:cNvPr id="567" name="ДЕНЬГИ"/>
            <p:cNvSpPr txBox="1"/>
            <p:nvPr/>
          </p:nvSpPr>
          <p:spPr>
            <a:xfrm>
              <a:off x="1624243" y="1868109"/>
              <a:ext cx="4689282" cy="14773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pPr>
                <a:defRPr sz="4000" b="1">
                  <a:solidFill>
                    <a:srgbClr val="E86859"/>
                  </a:solidFill>
                </a:defRPr>
              </a:pPr>
              <a:endParaRPr dirty="0">
                <a:solidFill>
                  <a:schemeClr val="tx1">
                    <a:lumMod val="65000"/>
                    <a:lumOff val="35000"/>
                  </a:schemeClr>
                </a:solidFill>
              </a:endParaRPr>
            </a:p>
            <a:p>
              <a:pPr>
                <a:defRPr sz="3700" b="1" spc="2997">
                  <a:solidFill>
                    <a:schemeClr val="accent6">
                      <a:satOff val="-3457"/>
                      <a:lumOff val="13039"/>
                    </a:schemeClr>
                  </a:solidFill>
                  <a:latin typeface="Proxima Nova"/>
                  <a:ea typeface="Proxima Nova"/>
                  <a:cs typeface="Proxima Nova"/>
                  <a:sym typeface="Proxima Nova"/>
                </a:defRPr>
              </a:pPr>
              <a:r>
                <a:rPr dirty="0">
                  <a:solidFill>
                    <a:schemeClr val="tx1">
                      <a:lumMod val="65000"/>
                      <a:lumOff val="35000"/>
                    </a:schemeClr>
                  </a:solidFill>
                </a:rPr>
                <a:t>ДЕНЬГИ</a:t>
              </a:r>
            </a:p>
          </p:txBody>
        </p:sp>
        <p:sp>
          <p:nvSpPr>
            <p:cNvPr id="569" name="СЧЕТ"/>
            <p:cNvSpPr txBox="1"/>
            <p:nvPr/>
          </p:nvSpPr>
          <p:spPr>
            <a:xfrm>
              <a:off x="4391269" y="2487741"/>
              <a:ext cx="4689282" cy="14773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pPr>
                <a:defRPr sz="4000" b="1">
                  <a:solidFill>
                    <a:srgbClr val="E86859"/>
                  </a:solidFill>
                </a:defRPr>
              </a:pPr>
              <a:endParaRPr dirty="0">
                <a:solidFill>
                  <a:schemeClr val="tx1">
                    <a:lumMod val="65000"/>
                    <a:lumOff val="35000"/>
                  </a:schemeClr>
                </a:solidFill>
              </a:endParaRPr>
            </a:p>
            <a:p>
              <a:pPr>
                <a:defRPr sz="3700" b="1" spc="2997">
                  <a:solidFill>
                    <a:schemeClr val="accent6">
                      <a:satOff val="-3457"/>
                      <a:lumOff val="13039"/>
                    </a:schemeClr>
                  </a:solidFill>
                  <a:latin typeface="Proxima Nova"/>
                  <a:ea typeface="Proxima Nova"/>
                  <a:cs typeface="Proxima Nova"/>
                  <a:sym typeface="Proxima Nova"/>
                </a:defRPr>
              </a:pPr>
              <a:r>
                <a:rPr dirty="0">
                  <a:solidFill>
                    <a:schemeClr val="tx1">
                      <a:lumMod val="65000"/>
                      <a:lumOff val="35000"/>
                    </a:schemeClr>
                  </a:solidFill>
                </a:rPr>
                <a:t>СЧЕТ</a:t>
              </a:r>
            </a:p>
          </p:txBody>
        </p:sp>
        <p:sp>
          <p:nvSpPr>
            <p:cNvPr id="570" name="ЛЮБЯТ"/>
            <p:cNvSpPr txBox="1"/>
            <p:nvPr/>
          </p:nvSpPr>
          <p:spPr>
            <a:xfrm>
              <a:off x="2965724" y="3101975"/>
              <a:ext cx="4689282" cy="14773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pPr>
                <a:defRPr sz="4000" b="1">
                  <a:solidFill>
                    <a:srgbClr val="E86859"/>
                  </a:solidFill>
                </a:defRPr>
              </a:pPr>
              <a:endParaRPr dirty="0">
                <a:solidFill>
                  <a:schemeClr val="tx1">
                    <a:lumMod val="65000"/>
                    <a:lumOff val="35000"/>
                  </a:schemeClr>
                </a:solidFill>
              </a:endParaRPr>
            </a:p>
            <a:p>
              <a:pPr>
                <a:defRPr sz="3600" b="1" spc="2699">
                  <a:solidFill>
                    <a:schemeClr val="accent6">
                      <a:satOff val="-3457"/>
                      <a:lumOff val="13039"/>
                    </a:schemeClr>
                  </a:solidFill>
                  <a:latin typeface="Proxima Nova"/>
                  <a:ea typeface="Proxima Nova"/>
                  <a:cs typeface="Proxima Nova"/>
                  <a:sym typeface="Proxima Nova"/>
                </a:defRPr>
              </a:pPr>
              <a:r>
                <a:rPr dirty="0">
                  <a:solidFill>
                    <a:schemeClr val="tx1">
                      <a:lumMod val="65000"/>
                      <a:lumOff val="35000"/>
                    </a:schemeClr>
                  </a:solidFill>
                </a:rPr>
                <a:t>ЛЮБЯТ</a:t>
              </a:r>
            </a:p>
          </p:txBody>
        </p:sp>
      </p:grpSp>
    </p:spTree>
  </p:cSld>
  <p:clrMapOvr>
    <a:masterClrMapping/>
  </p:clrMapOvr>
  <mc:AlternateContent xmlns:mc="http://schemas.openxmlformats.org/markup-compatibility/2006" xmlns:p14="http://schemas.microsoft.com/office/powerpoint/2010/main">
    <mc:Choice Requires="p14">
      <p:transition spd="slow">
        <p:circle/>
      </p:transition>
    </mc:Choice>
    <mc:Fallback xmlns="" xmlns:m="http://schemas.openxmlformats.org/officeDocument/2006/math" xmlns:a14="http://schemas.microsoft.com/office/drawing/2010/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Прямоугольник"/>
          <p:cNvSpPr/>
          <p:nvPr/>
        </p:nvSpPr>
        <p:spPr>
          <a:xfrm>
            <a:off x="0" y="-6350"/>
            <a:ext cx="9144000" cy="5156200"/>
          </a:xfrm>
          <a:prstGeom prst="rect">
            <a:avLst/>
          </a:prstGeom>
          <a:solidFill>
            <a:srgbClr val="B394EC"/>
          </a:solidFill>
          <a:ln w="12700">
            <a:miter lim="400000"/>
          </a:ln>
        </p:spPr>
        <p:txBody>
          <a:bodyPr lIns="45719" rIns="45719" anchor="ctr"/>
          <a:lstStyle/>
          <a:p>
            <a:endParaRPr/>
          </a:p>
        </p:txBody>
      </p:sp>
      <p:sp>
        <p:nvSpPr>
          <p:cNvPr id="255" name="Shape 54"/>
          <p:cNvSpPr txBox="1">
            <a:spLocks noGrp="1"/>
          </p:cNvSpPr>
          <p:nvPr>
            <p:ph type="title"/>
          </p:nvPr>
        </p:nvSpPr>
        <p:spPr>
          <a:xfrm>
            <a:off x="542125" y="938927"/>
            <a:ext cx="5213216" cy="2806611"/>
          </a:xfrm>
          <a:prstGeom prst="rect">
            <a:avLst/>
          </a:prstGeom>
        </p:spPr>
        <p:txBody>
          <a:bodyPr lIns="91424" tIns="91424" rIns="91424" bIns="91424" anchor="b">
            <a:normAutofit fontScale="90000"/>
          </a:bodyPr>
          <a:lstStyle/>
          <a:p>
            <a:pPr>
              <a:lnSpc>
                <a:spcPct val="100000"/>
              </a:lnSpc>
              <a:spcBef>
                <a:spcPts val="300"/>
              </a:spcBef>
              <a:defRPr>
                <a:latin typeface="Proxima Nova Extrabold"/>
                <a:ea typeface="Proxima Nova Extrabold"/>
                <a:cs typeface="Proxima Nova Extrabold"/>
                <a:sym typeface="Proxima Nova Extrabold"/>
              </a:defRPr>
            </a:pPr>
            <a:r>
              <a:rPr dirty="0"/>
              <a:t>СОСТАВЬ</a:t>
            </a:r>
            <a:r>
              <a:rPr lang="ru-RU" dirty="0"/>
              <a:t>ТЕ</a:t>
            </a:r>
            <a:r>
              <a:rPr dirty="0"/>
              <a:t> ПАРЫ</a:t>
            </a:r>
            <a:br>
              <a:rPr dirty="0"/>
            </a:br>
            <a:r>
              <a:rPr lang="ru-RU" dirty="0"/>
              <a:t>«</a:t>
            </a:r>
            <a:r>
              <a:rPr dirty="0"/>
              <a:t>СЛОВО</a:t>
            </a:r>
            <a:r>
              <a:rPr lang="ru-RU" dirty="0"/>
              <a:t> –</a:t>
            </a:r>
            <a:r>
              <a:rPr dirty="0"/>
              <a:t>ОПРЕДЕЛЕНИЕ</a:t>
            </a:r>
            <a:r>
              <a:rPr lang="ru-RU" dirty="0"/>
              <a:t>»</a:t>
            </a:r>
            <a:endParaRPr dirty="0"/>
          </a:p>
        </p:txBody>
      </p:sp>
      <p:sp>
        <p:nvSpPr>
          <p:cNvPr id="256" name="Сгруппировать"/>
          <p:cNvSpPr/>
          <p:nvPr/>
        </p:nvSpPr>
        <p:spPr>
          <a:xfrm>
            <a:off x="5319822" y="1073921"/>
            <a:ext cx="3336815" cy="3336814"/>
          </a:xfrm>
          <a:prstGeom prst="ellipse">
            <a:avLst/>
          </a:prstGeom>
          <a:solidFill>
            <a:srgbClr val="FFFFFF"/>
          </a:solidFill>
          <a:ln w="12700">
            <a:miter lim="400000"/>
          </a:ln>
        </p:spPr>
        <p:txBody>
          <a:bodyPr lIns="45719" rIns="45719" anchor="ctr"/>
          <a:lstStyle/>
          <a:p>
            <a:endParaRPr/>
          </a:p>
        </p:txBody>
      </p:sp>
      <p:pic>
        <p:nvPicPr>
          <p:cNvPr id="257" name="Рисунок 7" descr="Рисунок 7"/>
          <p:cNvPicPr>
            <a:picLocks noChangeAspect="1"/>
          </p:cNvPicPr>
          <p:nvPr/>
        </p:nvPicPr>
        <p:blipFill>
          <a:blip r:embed="rId2"/>
          <a:stretch>
            <a:fillRect/>
          </a:stretch>
        </p:blipFill>
        <p:spPr>
          <a:xfrm>
            <a:off x="5660575" y="985021"/>
            <a:ext cx="2480774" cy="3336814"/>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a14="http://schemas.microsoft.com/office/drawing/2010/main" xmlns:m="http://schemas.openxmlformats.org/officeDocument/2006/math" xmlns="">
      <p:transition spd="fast">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Прямоугольник"/>
          <p:cNvSpPr/>
          <p:nvPr/>
        </p:nvSpPr>
        <p:spPr>
          <a:xfrm>
            <a:off x="-50800" y="-31750"/>
            <a:ext cx="9245600" cy="5207000"/>
          </a:xfrm>
          <a:prstGeom prst="rect">
            <a:avLst/>
          </a:prstGeom>
          <a:solidFill>
            <a:srgbClr val="000000">
              <a:alpha val="70107"/>
            </a:srgbClr>
          </a:solidFill>
          <a:ln w="12700">
            <a:solidFill>
              <a:srgbClr val="000000">
                <a:alpha val="70107"/>
              </a:srgbClr>
            </a:solidFill>
            <a:miter/>
          </a:ln>
        </p:spPr>
        <p:txBody>
          <a:bodyPr lIns="45719" rIns="45719" anchor="ctr"/>
          <a:lstStyle/>
          <a:p>
            <a:endParaRPr/>
          </a:p>
        </p:txBody>
      </p:sp>
      <p:sp>
        <p:nvSpPr>
          <p:cNvPr id="274" name="Подзаголовок 2"/>
          <p:cNvSpPr txBox="1">
            <a:spLocks noGrp="1"/>
          </p:cNvSpPr>
          <p:nvPr>
            <p:ph type="body" sz="quarter" idx="1"/>
          </p:nvPr>
        </p:nvSpPr>
        <p:spPr>
          <a:xfrm>
            <a:off x="-908050" y="-652136"/>
            <a:ext cx="1463080" cy="825258"/>
          </a:xfrm>
          <a:prstGeom prst="rect">
            <a:avLst/>
          </a:prstGeom>
        </p:spPr>
        <p:txBody>
          <a:bodyPr/>
          <a:lstStyle>
            <a:lvl1pPr marL="0" indent="0" algn="ctr">
              <a:lnSpc>
                <a:spcPct val="100000"/>
              </a:lnSpc>
              <a:spcBef>
                <a:spcPts val="0"/>
              </a:spcBef>
              <a:buSzTx/>
              <a:buFontTx/>
              <a:buNone/>
              <a:defRPr sz="1200" b="1">
                <a:solidFill>
                  <a:srgbClr val="FFFFFF"/>
                </a:solidFill>
                <a:latin typeface="Proxima Nova"/>
                <a:ea typeface="Proxima Nova"/>
                <a:cs typeface="Proxima Nova"/>
                <a:sym typeface="Proxima Nova"/>
              </a:defRPr>
            </a:lvl1pPr>
          </a:lstStyle>
          <a:p>
            <a:r>
              <a:t>НИЗКИЕ % ПО ВКЛАДАМ </a:t>
            </a:r>
          </a:p>
        </p:txBody>
      </p:sp>
      <p:sp>
        <p:nvSpPr>
          <p:cNvPr id="275" name="Кружок"/>
          <p:cNvSpPr/>
          <p:nvPr/>
        </p:nvSpPr>
        <p:spPr>
          <a:xfrm>
            <a:off x="-1095078" y="1883248"/>
            <a:ext cx="567136" cy="567135"/>
          </a:xfrm>
          <a:prstGeom prst="ellipse">
            <a:avLst/>
          </a:prstGeom>
          <a:solidFill>
            <a:srgbClr val="FFFFFF"/>
          </a:solidFill>
          <a:ln w="12700">
            <a:solidFill>
              <a:schemeClr val="accent1"/>
            </a:solidFill>
            <a:miter/>
          </a:ln>
        </p:spPr>
        <p:txBody>
          <a:bodyPr lIns="45719" rIns="45719" anchor="ctr"/>
          <a:lstStyle/>
          <a:p>
            <a:endParaRPr/>
          </a:p>
        </p:txBody>
      </p:sp>
      <p:sp>
        <p:nvSpPr>
          <p:cNvPr id="276" name="Прямоугольник"/>
          <p:cNvSpPr/>
          <p:nvPr/>
        </p:nvSpPr>
        <p:spPr>
          <a:xfrm>
            <a:off x="990600" y="557128"/>
            <a:ext cx="2494546" cy="1304777"/>
          </a:xfrm>
          <a:prstGeom prst="rect">
            <a:avLst/>
          </a:prstGeom>
          <a:ln w="12700">
            <a:solidFill>
              <a:srgbClr val="BAA1F8"/>
            </a:solidFill>
            <a:miter/>
          </a:ln>
        </p:spPr>
        <p:txBody>
          <a:bodyPr lIns="45719" rIns="45719" anchor="ctr"/>
          <a:lstStyle/>
          <a:p>
            <a:pPr>
              <a:defRPr>
                <a:solidFill>
                  <a:srgbClr val="BAA1F8"/>
                </a:solidFill>
              </a:defRPr>
            </a:pPr>
            <a:endParaRPr/>
          </a:p>
        </p:txBody>
      </p:sp>
      <p:sp>
        <p:nvSpPr>
          <p:cNvPr id="277" name="Прямоугольник"/>
          <p:cNvSpPr/>
          <p:nvPr/>
        </p:nvSpPr>
        <p:spPr>
          <a:xfrm>
            <a:off x="3615959" y="557128"/>
            <a:ext cx="2494546" cy="1304777"/>
          </a:xfrm>
          <a:prstGeom prst="rect">
            <a:avLst/>
          </a:prstGeom>
          <a:ln w="12700">
            <a:solidFill>
              <a:srgbClr val="BAA1F8"/>
            </a:solidFill>
            <a:miter/>
          </a:ln>
        </p:spPr>
        <p:txBody>
          <a:bodyPr lIns="45719" rIns="45719" anchor="ctr"/>
          <a:lstStyle/>
          <a:p>
            <a:pPr>
              <a:defRPr>
                <a:solidFill>
                  <a:srgbClr val="BAA1F8"/>
                </a:solidFill>
              </a:defRPr>
            </a:pPr>
            <a:endParaRPr/>
          </a:p>
        </p:txBody>
      </p:sp>
      <p:sp>
        <p:nvSpPr>
          <p:cNvPr id="278" name="Прямоугольник"/>
          <p:cNvSpPr/>
          <p:nvPr/>
        </p:nvSpPr>
        <p:spPr>
          <a:xfrm>
            <a:off x="6241317" y="557128"/>
            <a:ext cx="2494547" cy="1304777"/>
          </a:xfrm>
          <a:prstGeom prst="rect">
            <a:avLst/>
          </a:prstGeom>
          <a:ln w="12700">
            <a:solidFill>
              <a:srgbClr val="BAA1F8"/>
            </a:solidFill>
            <a:miter/>
          </a:ln>
        </p:spPr>
        <p:txBody>
          <a:bodyPr lIns="45719" rIns="45719" anchor="ctr"/>
          <a:lstStyle/>
          <a:p>
            <a:pPr>
              <a:defRPr>
                <a:solidFill>
                  <a:srgbClr val="BAA1F8"/>
                </a:solidFill>
              </a:defRPr>
            </a:pPr>
            <a:endParaRPr/>
          </a:p>
        </p:txBody>
      </p:sp>
      <p:sp>
        <p:nvSpPr>
          <p:cNvPr id="279" name="Shape 78"/>
          <p:cNvSpPr txBox="1">
            <a:spLocks noGrp="1"/>
          </p:cNvSpPr>
          <p:nvPr>
            <p:ph type="title"/>
          </p:nvPr>
        </p:nvSpPr>
        <p:spPr>
          <a:xfrm>
            <a:off x="1438195" y="2247346"/>
            <a:ext cx="6250147" cy="1830698"/>
          </a:xfrm>
          <a:prstGeom prst="rect">
            <a:avLst/>
          </a:prstGeom>
        </p:spPr>
        <p:txBody>
          <a:bodyPr anchor="t"/>
          <a:lstStyle/>
          <a:p>
            <a:pPr defTabSz="859536">
              <a:lnSpc>
                <a:spcPct val="100000"/>
              </a:lnSpc>
              <a:defRPr sz="1316" b="1">
                <a:solidFill>
                  <a:srgbClr val="FFFFFF"/>
                </a:solidFill>
                <a:latin typeface="Proxima Nova"/>
                <a:ea typeface="Proxima Nova"/>
                <a:cs typeface="Proxima Nova"/>
                <a:sym typeface="Proxima Nova"/>
              </a:defRPr>
            </a:pPr>
            <a:r>
              <a:rPr dirty="0"/>
              <a:t>РАЗМЕР ПЛАТЫ БАНКУ ЗА ПОЛЬЗОВАНИЕ ДЕНЕЖНОЙ ССУДОЙ, </a:t>
            </a:r>
            <a:br>
              <a:rPr dirty="0"/>
            </a:br>
            <a:r>
              <a:rPr dirty="0"/>
              <a:t>ВЫРАЖЕННЫЙ </a:t>
            </a:r>
            <a:r>
              <a:rPr dirty="0" err="1"/>
              <a:t>В</a:t>
            </a:r>
            <a:r>
              <a:rPr dirty="0"/>
              <a:t> ПРОЦЕНТАХ</a:t>
            </a:r>
            <a:br>
              <a:rPr dirty="0"/>
            </a:br>
            <a:r>
              <a:rPr dirty="0"/>
              <a:t/>
            </a:r>
            <a:br>
              <a:rPr dirty="0"/>
            </a:br>
            <a:r>
              <a:rPr dirty="0"/>
              <a:t>СТОРОНА ПО ДОГОВОРУ БАНКОВСКОГО ВКЛАДА</a:t>
            </a:r>
            <a:br>
              <a:rPr dirty="0"/>
            </a:br>
            <a:r>
              <a:rPr dirty="0"/>
              <a:t/>
            </a:r>
            <a:br>
              <a:rPr dirty="0"/>
            </a:br>
            <a:r>
              <a:rPr dirty="0"/>
              <a:t>ОГРАНИЧЕНИЕ НА РАЗМЕР ССУДЫ </a:t>
            </a:r>
            <a:br>
              <a:rPr dirty="0"/>
            </a:br>
            <a:r>
              <a:rPr dirty="0"/>
              <a:t>ПРИ БАНКОВСКОМ КРЕДИТЕ</a:t>
            </a:r>
            <a:br>
              <a:rPr dirty="0"/>
            </a:br>
            <a:endParaRPr dirty="0"/>
          </a:p>
        </p:txBody>
      </p:sp>
      <p:sp>
        <p:nvSpPr>
          <p:cNvPr id="280" name="Shape 78"/>
          <p:cNvSpPr txBox="1"/>
          <p:nvPr/>
        </p:nvSpPr>
        <p:spPr>
          <a:xfrm>
            <a:off x="930195" y="2160197"/>
            <a:ext cx="442219" cy="5798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ormAutofit/>
          </a:bodyPr>
          <a:lstStyle>
            <a:lvl1pPr>
              <a:defRPr sz="2500" b="1">
                <a:solidFill>
                  <a:srgbClr val="BAA1F8"/>
                </a:solidFill>
                <a:latin typeface="Proxima Nova"/>
                <a:ea typeface="Proxima Nova"/>
                <a:cs typeface="Proxima Nova"/>
                <a:sym typeface="Proxima Nova"/>
              </a:defRPr>
            </a:lvl1pPr>
          </a:lstStyle>
          <a:p>
            <a:r>
              <a:rPr dirty="0" err="1"/>
              <a:t>А</a:t>
            </a:r>
            <a:endParaRPr dirty="0"/>
          </a:p>
        </p:txBody>
      </p:sp>
      <p:sp>
        <p:nvSpPr>
          <p:cNvPr id="281" name="Shape 78"/>
          <p:cNvSpPr txBox="1"/>
          <p:nvPr/>
        </p:nvSpPr>
        <p:spPr>
          <a:xfrm>
            <a:off x="930195" y="2816075"/>
            <a:ext cx="442219" cy="5798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ormAutofit/>
          </a:bodyPr>
          <a:lstStyle>
            <a:lvl1pPr>
              <a:defRPr sz="2500" b="1">
                <a:solidFill>
                  <a:srgbClr val="BAA1F8"/>
                </a:solidFill>
                <a:latin typeface="Proxima Nova"/>
                <a:ea typeface="Proxima Nova"/>
                <a:cs typeface="Proxima Nova"/>
                <a:sym typeface="Proxima Nova"/>
              </a:defRPr>
            </a:lvl1pPr>
          </a:lstStyle>
          <a:p>
            <a:r>
              <a:t>В</a:t>
            </a:r>
          </a:p>
        </p:txBody>
      </p:sp>
      <p:sp>
        <p:nvSpPr>
          <p:cNvPr id="282" name="Shape 78"/>
          <p:cNvSpPr txBox="1"/>
          <p:nvPr/>
        </p:nvSpPr>
        <p:spPr>
          <a:xfrm>
            <a:off x="930195" y="3247875"/>
            <a:ext cx="442219" cy="5798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ormAutofit/>
          </a:bodyPr>
          <a:lstStyle>
            <a:lvl1pPr>
              <a:defRPr sz="2500" b="1">
                <a:solidFill>
                  <a:srgbClr val="BAA1F8"/>
                </a:solidFill>
                <a:latin typeface="Proxima Nova"/>
                <a:ea typeface="Proxima Nova"/>
                <a:cs typeface="Proxima Nova"/>
                <a:sym typeface="Proxima Nova"/>
              </a:defRPr>
            </a:lvl1pPr>
          </a:lstStyle>
          <a:p>
            <a:r>
              <a:t>С</a:t>
            </a:r>
          </a:p>
        </p:txBody>
      </p:sp>
      <p:sp>
        <p:nvSpPr>
          <p:cNvPr id="283" name="Shape 78"/>
          <p:cNvSpPr txBox="1"/>
          <p:nvPr/>
        </p:nvSpPr>
        <p:spPr>
          <a:xfrm>
            <a:off x="838888" y="691520"/>
            <a:ext cx="2772570" cy="5798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ormAutofit/>
          </a:bodyPr>
          <a:lstStyle>
            <a:lvl1pPr algn="ctr">
              <a:defRPr sz="1900" b="1">
                <a:solidFill>
                  <a:srgbClr val="FFFFFF"/>
                </a:solidFill>
                <a:latin typeface="Proxima Nova"/>
                <a:ea typeface="Proxima Nova"/>
                <a:cs typeface="Proxima Nova"/>
                <a:sym typeface="Proxima Nova"/>
              </a:defRPr>
            </a:lvl1pPr>
          </a:lstStyle>
          <a:p>
            <a:r>
              <a:t>ВКЛАДЧИК</a:t>
            </a:r>
          </a:p>
        </p:txBody>
      </p:sp>
      <p:sp>
        <p:nvSpPr>
          <p:cNvPr id="284" name="Shape 78"/>
          <p:cNvSpPr txBox="1"/>
          <p:nvPr/>
        </p:nvSpPr>
        <p:spPr>
          <a:xfrm>
            <a:off x="3476947" y="589920"/>
            <a:ext cx="2772570" cy="9381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ormAutofit/>
          </a:bodyPr>
          <a:lstStyle/>
          <a:p>
            <a:pPr algn="ctr">
              <a:defRPr sz="1900" b="1">
                <a:solidFill>
                  <a:srgbClr val="FFFFFF"/>
                </a:solidFill>
                <a:latin typeface="Proxima Nova"/>
                <a:ea typeface="Proxima Nova"/>
                <a:cs typeface="Proxima Nova"/>
                <a:sym typeface="Proxima Nova"/>
              </a:defRPr>
            </a:pPr>
            <a:r>
              <a:t>БАНКОВСКАЯ </a:t>
            </a:r>
            <a:br/>
            <a:r>
              <a:t>СТАВКА</a:t>
            </a:r>
          </a:p>
        </p:txBody>
      </p:sp>
      <p:sp>
        <p:nvSpPr>
          <p:cNvPr id="285" name="Shape 78"/>
          <p:cNvSpPr txBox="1"/>
          <p:nvPr/>
        </p:nvSpPr>
        <p:spPr>
          <a:xfrm>
            <a:off x="6127706" y="581508"/>
            <a:ext cx="2772570" cy="8252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ormAutofit/>
          </a:bodyPr>
          <a:lstStyle/>
          <a:p>
            <a:pPr algn="ctr">
              <a:defRPr sz="1900" b="1">
                <a:solidFill>
                  <a:srgbClr val="FFFFFF"/>
                </a:solidFill>
                <a:latin typeface="Proxima Nova"/>
                <a:ea typeface="Proxima Nova"/>
                <a:cs typeface="Proxima Nova"/>
                <a:sym typeface="Proxima Nova"/>
              </a:defRPr>
            </a:pPr>
            <a:r>
              <a:t>ЛИМИТ</a:t>
            </a:r>
            <a:br/>
            <a:r>
              <a:t>КРЕДИТОВАНИЯ</a:t>
            </a:r>
          </a:p>
        </p:txBody>
      </p:sp>
      <p:sp>
        <p:nvSpPr>
          <p:cNvPr id="286" name="Shape 78"/>
          <p:cNvSpPr txBox="1"/>
          <p:nvPr/>
        </p:nvSpPr>
        <p:spPr>
          <a:xfrm>
            <a:off x="4693791" y="1212409"/>
            <a:ext cx="442218" cy="5798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ormAutofit/>
          </a:bodyPr>
          <a:lstStyle>
            <a:lvl1pPr>
              <a:defRPr sz="2500" b="1">
                <a:solidFill>
                  <a:srgbClr val="BAA1F8"/>
                </a:solidFill>
                <a:latin typeface="Proxima Nova"/>
                <a:ea typeface="Proxima Nova"/>
                <a:cs typeface="Proxima Nova"/>
                <a:sym typeface="Proxima Nova"/>
              </a:defRPr>
            </a:lvl1pPr>
          </a:lstStyle>
          <a:p>
            <a:r>
              <a:rPr dirty="0" err="1"/>
              <a:t>А</a:t>
            </a:r>
            <a:endParaRPr dirty="0"/>
          </a:p>
        </p:txBody>
      </p:sp>
      <p:sp>
        <p:nvSpPr>
          <p:cNvPr id="287" name="Shape 78"/>
          <p:cNvSpPr txBox="1"/>
          <p:nvPr/>
        </p:nvSpPr>
        <p:spPr>
          <a:xfrm>
            <a:off x="2004063" y="1212409"/>
            <a:ext cx="442219" cy="5798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ormAutofit/>
          </a:bodyPr>
          <a:lstStyle>
            <a:lvl1pPr>
              <a:defRPr sz="2500" b="1">
                <a:solidFill>
                  <a:srgbClr val="BAA1F8"/>
                </a:solidFill>
                <a:latin typeface="Proxima Nova"/>
                <a:ea typeface="Proxima Nova"/>
                <a:cs typeface="Proxima Nova"/>
                <a:sym typeface="Proxima Nova"/>
              </a:defRPr>
            </a:lvl1pPr>
          </a:lstStyle>
          <a:p>
            <a:r>
              <a:rPr dirty="0" err="1"/>
              <a:t>В</a:t>
            </a:r>
            <a:endParaRPr dirty="0"/>
          </a:p>
        </p:txBody>
      </p:sp>
      <p:sp>
        <p:nvSpPr>
          <p:cNvPr id="288" name="Shape 78"/>
          <p:cNvSpPr txBox="1"/>
          <p:nvPr/>
        </p:nvSpPr>
        <p:spPr>
          <a:xfrm>
            <a:off x="7280181" y="1212409"/>
            <a:ext cx="442219" cy="5798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ormAutofit/>
          </a:bodyPr>
          <a:lstStyle>
            <a:lvl1pPr>
              <a:defRPr sz="2500" b="1">
                <a:solidFill>
                  <a:srgbClr val="BAA1F8"/>
                </a:solidFill>
                <a:latin typeface="Proxima Nova"/>
                <a:ea typeface="Proxima Nova"/>
                <a:cs typeface="Proxima Nova"/>
                <a:sym typeface="Proxima Nova"/>
              </a:defRPr>
            </a:lvl1pPr>
          </a:lstStyle>
          <a:p>
            <a:r>
              <a:rPr dirty="0" err="1"/>
              <a:t>С</a:t>
            </a:r>
            <a:endParaRPr dirty="0"/>
          </a:p>
        </p:txBody>
      </p:sp>
    </p:spTree>
  </p:cSld>
  <p:clrMapOvr>
    <a:masterClrMapping/>
  </p:clrMapOvr>
  <mc:AlternateContent xmlns:mc="http://schemas.openxmlformats.org/markup-compatibility/2006" xmlns:p14="http://schemas.microsoft.com/office/powerpoint/2010/main">
    <mc:Choice Requires="p14">
      <p:transition spd="slow">
        <p:circl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7"/>
                                        </p:tgtEl>
                                        <p:attrNameLst>
                                          <p:attrName>style.visibility</p:attrName>
                                        </p:attrNameLst>
                                      </p:cBhvr>
                                      <p:to>
                                        <p:strVal val="visible"/>
                                      </p:to>
                                    </p:set>
                                    <p:animEffect transition="in" filter="fade">
                                      <p:cBhvr>
                                        <p:cTn id="7" dur="500"/>
                                        <p:tgtEl>
                                          <p:spTgt spid="2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6"/>
                                        </p:tgtEl>
                                        <p:attrNameLst>
                                          <p:attrName>style.visibility</p:attrName>
                                        </p:attrNameLst>
                                      </p:cBhvr>
                                      <p:to>
                                        <p:strVal val="visible"/>
                                      </p:to>
                                    </p:set>
                                    <p:animEffect transition="in" filter="fade">
                                      <p:cBhvr>
                                        <p:cTn id="12" dur="500"/>
                                        <p:tgtEl>
                                          <p:spTgt spid="28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8"/>
                                        </p:tgtEl>
                                        <p:attrNameLst>
                                          <p:attrName>style.visibility</p:attrName>
                                        </p:attrNameLst>
                                      </p:cBhvr>
                                      <p:to>
                                        <p:strVal val="visible"/>
                                      </p:to>
                                    </p:set>
                                    <p:animEffect transition="in" filter="fade">
                                      <p:cBhvr>
                                        <p:cTn id="17" dur="500"/>
                                        <p:tgtEl>
                                          <p:spTgt spid="2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 grpId="0" animBg="1"/>
      <p:bldP spid="287" grpId="0" animBg="1"/>
      <p:bldP spid="28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Прямоугольник"/>
          <p:cNvSpPr/>
          <p:nvPr/>
        </p:nvSpPr>
        <p:spPr>
          <a:xfrm>
            <a:off x="-50800" y="-31750"/>
            <a:ext cx="9245600" cy="5207000"/>
          </a:xfrm>
          <a:prstGeom prst="rect">
            <a:avLst/>
          </a:prstGeom>
          <a:solidFill>
            <a:srgbClr val="000000">
              <a:alpha val="70107"/>
            </a:srgbClr>
          </a:solidFill>
          <a:ln w="12700">
            <a:solidFill>
              <a:srgbClr val="000000">
                <a:alpha val="70107"/>
              </a:srgbClr>
            </a:solidFill>
            <a:miter/>
          </a:ln>
        </p:spPr>
        <p:txBody>
          <a:bodyPr lIns="45719" rIns="45719" anchor="ctr"/>
          <a:lstStyle/>
          <a:p>
            <a:endParaRPr/>
          </a:p>
        </p:txBody>
      </p:sp>
      <p:sp>
        <p:nvSpPr>
          <p:cNvPr id="307" name="Подзаголовок 2"/>
          <p:cNvSpPr txBox="1">
            <a:spLocks noGrp="1"/>
          </p:cNvSpPr>
          <p:nvPr>
            <p:ph type="body" sz="quarter" idx="1"/>
          </p:nvPr>
        </p:nvSpPr>
        <p:spPr>
          <a:xfrm>
            <a:off x="-908050" y="-652136"/>
            <a:ext cx="1463080" cy="825258"/>
          </a:xfrm>
          <a:prstGeom prst="rect">
            <a:avLst/>
          </a:prstGeom>
        </p:spPr>
        <p:txBody>
          <a:bodyPr/>
          <a:lstStyle>
            <a:lvl1pPr marL="0" indent="0" algn="ctr">
              <a:lnSpc>
                <a:spcPct val="100000"/>
              </a:lnSpc>
              <a:spcBef>
                <a:spcPts val="0"/>
              </a:spcBef>
              <a:buSzTx/>
              <a:buFontTx/>
              <a:buNone/>
              <a:defRPr sz="1200" b="1">
                <a:solidFill>
                  <a:srgbClr val="FFFFFF"/>
                </a:solidFill>
                <a:latin typeface="Proxima Nova"/>
                <a:ea typeface="Proxima Nova"/>
                <a:cs typeface="Proxima Nova"/>
                <a:sym typeface="Proxima Nova"/>
              </a:defRPr>
            </a:lvl1pPr>
          </a:lstStyle>
          <a:p>
            <a:r>
              <a:t>НИЗКИЕ % ПО ВКЛАДАМ </a:t>
            </a:r>
          </a:p>
        </p:txBody>
      </p:sp>
      <p:sp>
        <p:nvSpPr>
          <p:cNvPr id="308" name="Кружок"/>
          <p:cNvSpPr/>
          <p:nvPr/>
        </p:nvSpPr>
        <p:spPr>
          <a:xfrm>
            <a:off x="-1095078" y="1883248"/>
            <a:ext cx="567136" cy="567135"/>
          </a:xfrm>
          <a:prstGeom prst="ellipse">
            <a:avLst/>
          </a:prstGeom>
          <a:solidFill>
            <a:srgbClr val="FFFFFF"/>
          </a:solidFill>
          <a:ln w="12700">
            <a:solidFill>
              <a:schemeClr val="accent1"/>
            </a:solidFill>
            <a:miter/>
          </a:ln>
        </p:spPr>
        <p:txBody>
          <a:bodyPr lIns="45719" rIns="45719" anchor="ctr"/>
          <a:lstStyle/>
          <a:p>
            <a:endParaRPr/>
          </a:p>
        </p:txBody>
      </p:sp>
      <p:sp>
        <p:nvSpPr>
          <p:cNvPr id="309" name="Прямоугольник"/>
          <p:cNvSpPr/>
          <p:nvPr/>
        </p:nvSpPr>
        <p:spPr>
          <a:xfrm>
            <a:off x="1028700" y="557128"/>
            <a:ext cx="2494546" cy="1304777"/>
          </a:xfrm>
          <a:prstGeom prst="rect">
            <a:avLst/>
          </a:prstGeom>
          <a:ln w="12700">
            <a:solidFill>
              <a:srgbClr val="BAA1F8"/>
            </a:solidFill>
            <a:miter/>
          </a:ln>
        </p:spPr>
        <p:txBody>
          <a:bodyPr lIns="45719" rIns="45719" anchor="ctr"/>
          <a:lstStyle/>
          <a:p>
            <a:pPr>
              <a:defRPr>
                <a:solidFill>
                  <a:srgbClr val="BAA1F8"/>
                </a:solidFill>
              </a:defRPr>
            </a:pPr>
            <a:endParaRPr/>
          </a:p>
        </p:txBody>
      </p:sp>
      <p:sp>
        <p:nvSpPr>
          <p:cNvPr id="310" name="Прямоугольник"/>
          <p:cNvSpPr/>
          <p:nvPr/>
        </p:nvSpPr>
        <p:spPr>
          <a:xfrm>
            <a:off x="3654059" y="557128"/>
            <a:ext cx="2494546" cy="1304777"/>
          </a:xfrm>
          <a:prstGeom prst="rect">
            <a:avLst/>
          </a:prstGeom>
          <a:ln w="12700">
            <a:solidFill>
              <a:srgbClr val="BAA1F8"/>
            </a:solidFill>
            <a:miter/>
          </a:ln>
        </p:spPr>
        <p:txBody>
          <a:bodyPr lIns="45719" rIns="45719" anchor="ctr"/>
          <a:lstStyle/>
          <a:p>
            <a:pPr>
              <a:defRPr>
                <a:solidFill>
                  <a:srgbClr val="BAA1F8"/>
                </a:solidFill>
              </a:defRPr>
            </a:pPr>
            <a:endParaRPr/>
          </a:p>
        </p:txBody>
      </p:sp>
      <p:sp>
        <p:nvSpPr>
          <p:cNvPr id="311" name="Прямоугольник"/>
          <p:cNvSpPr/>
          <p:nvPr/>
        </p:nvSpPr>
        <p:spPr>
          <a:xfrm>
            <a:off x="6279417" y="557128"/>
            <a:ext cx="2494547" cy="1304777"/>
          </a:xfrm>
          <a:prstGeom prst="rect">
            <a:avLst/>
          </a:prstGeom>
          <a:ln w="12700">
            <a:solidFill>
              <a:srgbClr val="BAA1F8"/>
            </a:solidFill>
            <a:miter/>
          </a:ln>
        </p:spPr>
        <p:txBody>
          <a:bodyPr lIns="45719" rIns="45719" anchor="ctr"/>
          <a:lstStyle/>
          <a:p>
            <a:pPr>
              <a:defRPr>
                <a:solidFill>
                  <a:srgbClr val="BAA1F8"/>
                </a:solidFill>
              </a:defRPr>
            </a:pPr>
            <a:endParaRPr/>
          </a:p>
        </p:txBody>
      </p:sp>
      <p:sp>
        <p:nvSpPr>
          <p:cNvPr id="312" name="Shape 78"/>
          <p:cNvSpPr txBox="1">
            <a:spLocks noGrp="1"/>
          </p:cNvSpPr>
          <p:nvPr>
            <p:ph type="title"/>
          </p:nvPr>
        </p:nvSpPr>
        <p:spPr>
          <a:xfrm>
            <a:off x="1476295" y="2056846"/>
            <a:ext cx="6250147" cy="2469432"/>
          </a:xfrm>
          <a:prstGeom prst="rect">
            <a:avLst/>
          </a:prstGeom>
        </p:spPr>
        <p:txBody>
          <a:bodyPr anchor="t"/>
          <a:lstStyle/>
          <a:p>
            <a:pPr>
              <a:lnSpc>
                <a:spcPct val="100000"/>
              </a:lnSpc>
              <a:defRPr sz="1400" b="1">
                <a:solidFill>
                  <a:srgbClr val="FFFFFF"/>
                </a:solidFill>
                <a:latin typeface="Proxima Nova"/>
                <a:ea typeface="Proxima Nova"/>
                <a:cs typeface="Proxima Nova"/>
                <a:sym typeface="Proxima Nova"/>
              </a:defRPr>
            </a:pPr>
            <a:r>
              <a:rPr dirty="0"/>
              <a:t>ИМУЩЕСТВО, КОТОРОЕ ВЫ ОТДАДИТЕ КРЕДИТОРУ, </a:t>
            </a:r>
            <a:r>
              <a:rPr lang="ru-RU" dirty="0"/>
              <a:t/>
            </a:r>
            <a:br>
              <a:rPr lang="ru-RU" dirty="0"/>
            </a:br>
            <a:r>
              <a:rPr dirty="0"/>
              <a:t>ЕСЛИ НЕ ВЫПЛАТИТЕ КРЕДИТ</a:t>
            </a:r>
            <a:br>
              <a:rPr dirty="0"/>
            </a:br>
            <a:r>
              <a:rPr dirty="0"/>
              <a:t/>
            </a:r>
            <a:br>
              <a:rPr dirty="0"/>
            </a:br>
            <a:r>
              <a:rPr dirty="0"/>
              <a:t>ЛИЦО, КОТОРОЕ БЕРЕТ НА СЕБЯ ОБЯЗАТЕЛЬСТВА ПЕРЕД КРЕДИТОРОМ ДРУГОГО ЛИЦА ОТВЕЧАТЬ ЗА ИСПОЛНЕНИЕ ПОСЛЕДНИМ ВСЕХ ЕГО ОБЯЗАТЕЛЬСТВ ПО КРЕДИТУ</a:t>
            </a:r>
            <a:br>
              <a:rPr dirty="0"/>
            </a:br>
            <a:r>
              <a:rPr dirty="0"/>
              <a:t/>
            </a:r>
            <a:br>
              <a:rPr dirty="0"/>
            </a:br>
            <a:r>
              <a:rPr dirty="0"/>
              <a:t>ЛИЦО, КОТОРОЕ БЕРЕТ КРЕДИТ </a:t>
            </a:r>
            <a:r>
              <a:rPr dirty="0" err="1"/>
              <a:t>И</a:t>
            </a:r>
            <a:r>
              <a:rPr dirty="0"/>
              <a:t> НЕСЕТ ОТВЕТСТВЕННОСТЬ </a:t>
            </a:r>
            <a:br>
              <a:rPr dirty="0"/>
            </a:br>
            <a:r>
              <a:rPr dirty="0"/>
              <a:t>ЗА ЕГО ПОГАШЕНИЕ</a:t>
            </a:r>
            <a:br>
              <a:rPr dirty="0"/>
            </a:br>
            <a:endParaRPr dirty="0"/>
          </a:p>
        </p:txBody>
      </p:sp>
      <p:sp>
        <p:nvSpPr>
          <p:cNvPr id="313" name="Shape 78"/>
          <p:cNvSpPr txBox="1"/>
          <p:nvPr/>
        </p:nvSpPr>
        <p:spPr>
          <a:xfrm>
            <a:off x="968295" y="1969697"/>
            <a:ext cx="442219" cy="5798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ormAutofit/>
          </a:bodyPr>
          <a:lstStyle>
            <a:lvl1pPr>
              <a:defRPr sz="2500" b="1">
                <a:solidFill>
                  <a:srgbClr val="BAA1F8"/>
                </a:solidFill>
                <a:latin typeface="Proxima Nova"/>
                <a:ea typeface="Proxima Nova"/>
                <a:cs typeface="Proxima Nova"/>
                <a:sym typeface="Proxima Nova"/>
              </a:defRPr>
            </a:lvl1pPr>
          </a:lstStyle>
          <a:p>
            <a:r>
              <a:t>А</a:t>
            </a:r>
          </a:p>
        </p:txBody>
      </p:sp>
      <p:sp>
        <p:nvSpPr>
          <p:cNvPr id="314" name="Shape 78"/>
          <p:cNvSpPr txBox="1"/>
          <p:nvPr/>
        </p:nvSpPr>
        <p:spPr>
          <a:xfrm>
            <a:off x="968295" y="2625575"/>
            <a:ext cx="442219" cy="5798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ormAutofit/>
          </a:bodyPr>
          <a:lstStyle>
            <a:lvl1pPr>
              <a:defRPr sz="2500" b="1">
                <a:solidFill>
                  <a:srgbClr val="BAA1F8"/>
                </a:solidFill>
                <a:latin typeface="Proxima Nova"/>
                <a:ea typeface="Proxima Nova"/>
                <a:cs typeface="Proxima Nova"/>
                <a:sym typeface="Proxima Nova"/>
              </a:defRPr>
            </a:lvl1pPr>
          </a:lstStyle>
          <a:p>
            <a:r>
              <a:t>В</a:t>
            </a:r>
          </a:p>
        </p:txBody>
      </p:sp>
      <p:sp>
        <p:nvSpPr>
          <p:cNvPr id="315" name="Shape 78"/>
          <p:cNvSpPr txBox="1"/>
          <p:nvPr/>
        </p:nvSpPr>
        <p:spPr>
          <a:xfrm>
            <a:off x="968295" y="3527275"/>
            <a:ext cx="442219" cy="5798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ormAutofit/>
          </a:bodyPr>
          <a:lstStyle>
            <a:lvl1pPr>
              <a:defRPr sz="2500" b="1">
                <a:solidFill>
                  <a:srgbClr val="BAA1F8"/>
                </a:solidFill>
                <a:latin typeface="Proxima Nova"/>
                <a:ea typeface="Proxima Nova"/>
                <a:cs typeface="Proxima Nova"/>
                <a:sym typeface="Proxima Nova"/>
              </a:defRPr>
            </a:lvl1pPr>
          </a:lstStyle>
          <a:p>
            <a:r>
              <a:t>С</a:t>
            </a:r>
          </a:p>
        </p:txBody>
      </p:sp>
      <p:sp>
        <p:nvSpPr>
          <p:cNvPr id="316" name="Shape 78"/>
          <p:cNvSpPr txBox="1"/>
          <p:nvPr/>
        </p:nvSpPr>
        <p:spPr>
          <a:xfrm>
            <a:off x="876988" y="691520"/>
            <a:ext cx="2772570" cy="5798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ormAutofit/>
          </a:bodyPr>
          <a:lstStyle>
            <a:lvl1pPr algn="ctr">
              <a:defRPr sz="1900" b="1">
                <a:solidFill>
                  <a:srgbClr val="FFFFFF"/>
                </a:solidFill>
                <a:latin typeface="Proxima Nova"/>
                <a:ea typeface="Proxima Nova"/>
                <a:cs typeface="Proxima Nova"/>
                <a:sym typeface="Proxima Nova"/>
              </a:defRPr>
            </a:lvl1pPr>
          </a:lstStyle>
          <a:p>
            <a:r>
              <a:t>ПОРУЧИТЕЛЬ</a:t>
            </a:r>
          </a:p>
        </p:txBody>
      </p:sp>
      <p:sp>
        <p:nvSpPr>
          <p:cNvPr id="317" name="Shape 78"/>
          <p:cNvSpPr txBox="1"/>
          <p:nvPr/>
        </p:nvSpPr>
        <p:spPr>
          <a:xfrm>
            <a:off x="3515047" y="676929"/>
            <a:ext cx="2772570" cy="9381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ormAutofit/>
          </a:bodyPr>
          <a:lstStyle>
            <a:lvl1pPr algn="ctr">
              <a:defRPr sz="1900" b="1">
                <a:solidFill>
                  <a:srgbClr val="FFFFFF"/>
                </a:solidFill>
                <a:latin typeface="Proxima Nova"/>
                <a:ea typeface="Proxima Nova"/>
                <a:cs typeface="Proxima Nova"/>
                <a:sym typeface="Proxima Nova"/>
              </a:defRPr>
            </a:lvl1pPr>
          </a:lstStyle>
          <a:p>
            <a:r>
              <a:t>ЗАЛОГ</a:t>
            </a:r>
          </a:p>
        </p:txBody>
      </p:sp>
      <p:sp>
        <p:nvSpPr>
          <p:cNvPr id="318" name="Shape 78"/>
          <p:cNvSpPr txBox="1"/>
          <p:nvPr/>
        </p:nvSpPr>
        <p:spPr>
          <a:xfrm>
            <a:off x="6165806" y="683108"/>
            <a:ext cx="2772570" cy="8252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ormAutofit/>
          </a:bodyPr>
          <a:lstStyle>
            <a:lvl1pPr algn="ctr">
              <a:defRPr sz="1900" b="1">
                <a:solidFill>
                  <a:srgbClr val="FFFFFF"/>
                </a:solidFill>
                <a:latin typeface="Proxima Nova"/>
                <a:ea typeface="Proxima Nova"/>
                <a:cs typeface="Proxima Nova"/>
                <a:sym typeface="Proxima Nova"/>
              </a:defRPr>
            </a:lvl1pPr>
          </a:lstStyle>
          <a:p>
            <a:r>
              <a:t>ЗАЕМЩИК</a:t>
            </a:r>
          </a:p>
        </p:txBody>
      </p:sp>
      <p:sp>
        <p:nvSpPr>
          <p:cNvPr id="319" name="Shape 78"/>
          <p:cNvSpPr txBox="1"/>
          <p:nvPr/>
        </p:nvSpPr>
        <p:spPr>
          <a:xfrm>
            <a:off x="4731891" y="1212409"/>
            <a:ext cx="442218" cy="5798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ormAutofit/>
          </a:bodyPr>
          <a:lstStyle>
            <a:lvl1pPr>
              <a:defRPr sz="2500" b="1">
                <a:solidFill>
                  <a:srgbClr val="BAA1F8"/>
                </a:solidFill>
                <a:latin typeface="Proxima Nova"/>
                <a:ea typeface="Proxima Nova"/>
                <a:cs typeface="Proxima Nova"/>
                <a:sym typeface="Proxima Nova"/>
              </a:defRPr>
            </a:lvl1pPr>
          </a:lstStyle>
          <a:p>
            <a:r>
              <a:rPr dirty="0" err="1"/>
              <a:t>А</a:t>
            </a:r>
            <a:endParaRPr dirty="0"/>
          </a:p>
        </p:txBody>
      </p:sp>
      <p:sp>
        <p:nvSpPr>
          <p:cNvPr id="320" name="Shape 78"/>
          <p:cNvSpPr txBox="1"/>
          <p:nvPr/>
        </p:nvSpPr>
        <p:spPr>
          <a:xfrm>
            <a:off x="2042163" y="1212409"/>
            <a:ext cx="442219" cy="5798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ormAutofit/>
          </a:bodyPr>
          <a:lstStyle>
            <a:lvl1pPr>
              <a:defRPr sz="2500" b="1">
                <a:solidFill>
                  <a:srgbClr val="BAA1F8"/>
                </a:solidFill>
                <a:latin typeface="Proxima Nova"/>
                <a:ea typeface="Proxima Nova"/>
                <a:cs typeface="Proxima Nova"/>
                <a:sym typeface="Proxima Nova"/>
              </a:defRPr>
            </a:lvl1pPr>
          </a:lstStyle>
          <a:p>
            <a:r>
              <a:rPr dirty="0" err="1"/>
              <a:t>В</a:t>
            </a:r>
            <a:endParaRPr dirty="0"/>
          </a:p>
        </p:txBody>
      </p:sp>
      <p:sp>
        <p:nvSpPr>
          <p:cNvPr id="321" name="Shape 78"/>
          <p:cNvSpPr txBox="1"/>
          <p:nvPr/>
        </p:nvSpPr>
        <p:spPr>
          <a:xfrm>
            <a:off x="7318281" y="1212409"/>
            <a:ext cx="442219" cy="5798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ormAutofit/>
          </a:bodyPr>
          <a:lstStyle>
            <a:lvl1pPr>
              <a:defRPr sz="2500" b="1">
                <a:solidFill>
                  <a:srgbClr val="BAA1F8"/>
                </a:solidFill>
                <a:latin typeface="Proxima Nova"/>
                <a:ea typeface="Proxima Nova"/>
                <a:cs typeface="Proxima Nova"/>
                <a:sym typeface="Proxima Nova"/>
              </a:defRPr>
            </a:lvl1pPr>
          </a:lstStyle>
          <a:p>
            <a:r>
              <a:rPr dirty="0" err="1"/>
              <a:t>С</a:t>
            </a:r>
            <a:endParaRPr dirty="0"/>
          </a:p>
        </p:txBody>
      </p:sp>
    </p:spTree>
  </p:cSld>
  <p:clrMapOvr>
    <a:masterClrMapping/>
  </p:clrMapOvr>
  <mc:AlternateContent xmlns:mc="http://schemas.openxmlformats.org/markup-compatibility/2006" xmlns:p14="http://schemas.microsoft.com/office/powerpoint/2010/main">
    <mc:Choice Requires="p14">
      <p:transition spd="slow">
        <p:circl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0"/>
                                        </p:tgtEl>
                                        <p:attrNameLst>
                                          <p:attrName>style.visibility</p:attrName>
                                        </p:attrNameLst>
                                      </p:cBhvr>
                                      <p:to>
                                        <p:strVal val="visible"/>
                                      </p:to>
                                    </p:set>
                                    <p:animEffect transition="in" filter="fade">
                                      <p:cBhvr>
                                        <p:cTn id="7" dur="500"/>
                                        <p:tgtEl>
                                          <p:spTgt spid="3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9">
                                            <p:txEl>
                                              <p:pRg st="0" end="0"/>
                                            </p:txEl>
                                          </p:spTgt>
                                        </p:tgtEl>
                                        <p:attrNameLst>
                                          <p:attrName>style.visibility</p:attrName>
                                        </p:attrNameLst>
                                      </p:cBhvr>
                                      <p:to>
                                        <p:strVal val="visible"/>
                                      </p:to>
                                    </p:set>
                                    <p:animEffect transition="in" filter="fade">
                                      <p:cBhvr>
                                        <p:cTn id="12" dur="500"/>
                                        <p:tgtEl>
                                          <p:spTgt spid="3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1"/>
                                        </p:tgtEl>
                                        <p:attrNameLst>
                                          <p:attrName>style.visibility</p:attrName>
                                        </p:attrNameLst>
                                      </p:cBhvr>
                                      <p:to>
                                        <p:strVal val="visible"/>
                                      </p:to>
                                    </p:set>
                                    <p:animEffect transition="in" filter="fade">
                                      <p:cBhvr>
                                        <p:cTn id="17" dur="500"/>
                                        <p:tgtEl>
                                          <p:spTgt spid="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 grpId="0" animBg="1"/>
      <p:bldP spid="3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Прямоугольник"/>
          <p:cNvSpPr/>
          <p:nvPr/>
        </p:nvSpPr>
        <p:spPr>
          <a:xfrm>
            <a:off x="-50800" y="-31750"/>
            <a:ext cx="9245600" cy="5207000"/>
          </a:xfrm>
          <a:prstGeom prst="rect">
            <a:avLst/>
          </a:prstGeom>
          <a:solidFill>
            <a:srgbClr val="000000">
              <a:alpha val="70107"/>
            </a:srgbClr>
          </a:solidFill>
          <a:ln w="12700">
            <a:solidFill>
              <a:srgbClr val="000000">
                <a:alpha val="70107"/>
              </a:srgbClr>
            </a:solidFill>
            <a:miter/>
          </a:ln>
        </p:spPr>
        <p:txBody>
          <a:bodyPr lIns="45719" rIns="45719" anchor="ctr"/>
          <a:lstStyle/>
          <a:p>
            <a:endParaRPr/>
          </a:p>
        </p:txBody>
      </p:sp>
      <p:sp>
        <p:nvSpPr>
          <p:cNvPr id="341" name="Подзаголовок 2"/>
          <p:cNvSpPr txBox="1">
            <a:spLocks noGrp="1"/>
          </p:cNvSpPr>
          <p:nvPr>
            <p:ph type="body" sz="quarter" idx="1"/>
          </p:nvPr>
        </p:nvSpPr>
        <p:spPr>
          <a:xfrm>
            <a:off x="-908050" y="-652136"/>
            <a:ext cx="1463080" cy="825258"/>
          </a:xfrm>
          <a:prstGeom prst="rect">
            <a:avLst/>
          </a:prstGeom>
        </p:spPr>
        <p:txBody>
          <a:bodyPr/>
          <a:lstStyle>
            <a:lvl1pPr marL="0" indent="0" algn="ctr">
              <a:lnSpc>
                <a:spcPct val="100000"/>
              </a:lnSpc>
              <a:spcBef>
                <a:spcPts val="0"/>
              </a:spcBef>
              <a:buSzTx/>
              <a:buFontTx/>
              <a:buNone/>
              <a:defRPr sz="1200" b="1">
                <a:solidFill>
                  <a:srgbClr val="FFFFFF"/>
                </a:solidFill>
                <a:latin typeface="Proxima Nova"/>
                <a:ea typeface="Proxima Nova"/>
                <a:cs typeface="Proxima Nova"/>
                <a:sym typeface="Proxima Nova"/>
              </a:defRPr>
            </a:lvl1pPr>
          </a:lstStyle>
          <a:p>
            <a:r>
              <a:t>НИЗКИЕ % ПО ВКЛАДАМ </a:t>
            </a:r>
          </a:p>
        </p:txBody>
      </p:sp>
      <p:sp>
        <p:nvSpPr>
          <p:cNvPr id="342" name="Кружок"/>
          <p:cNvSpPr/>
          <p:nvPr/>
        </p:nvSpPr>
        <p:spPr>
          <a:xfrm>
            <a:off x="-1095078" y="1883248"/>
            <a:ext cx="567136" cy="567135"/>
          </a:xfrm>
          <a:prstGeom prst="ellipse">
            <a:avLst/>
          </a:prstGeom>
          <a:solidFill>
            <a:srgbClr val="FFFFFF"/>
          </a:solidFill>
          <a:ln w="12700">
            <a:solidFill>
              <a:schemeClr val="accent1"/>
            </a:solidFill>
            <a:miter/>
          </a:ln>
        </p:spPr>
        <p:txBody>
          <a:bodyPr lIns="45719" rIns="45719" anchor="ctr"/>
          <a:lstStyle/>
          <a:p>
            <a:endParaRPr/>
          </a:p>
        </p:txBody>
      </p:sp>
      <p:sp>
        <p:nvSpPr>
          <p:cNvPr id="343" name="Прямоугольник"/>
          <p:cNvSpPr/>
          <p:nvPr/>
        </p:nvSpPr>
        <p:spPr>
          <a:xfrm>
            <a:off x="1016000" y="557128"/>
            <a:ext cx="2494546" cy="1304777"/>
          </a:xfrm>
          <a:prstGeom prst="rect">
            <a:avLst/>
          </a:prstGeom>
          <a:ln w="12700">
            <a:solidFill>
              <a:srgbClr val="BAA1F8"/>
            </a:solidFill>
            <a:miter/>
          </a:ln>
        </p:spPr>
        <p:txBody>
          <a:bodyPr lIns="45719" rIns="45719" anchor="ctr"/>
          <a:lstStyle/>
          <a:p>
            <a:endParaRPr/>
          </a:p>
        </p:txBody>
      </p:sp>
      <p:sp>
        <p:nvSpPr>
          <p:cNvPr id="344" name="Прямоугольник"/>
          <p:cNvSpPr/>
          <p:nvPr/>
        </p:nvSpPr>
        <p:spPr>
          <a:xfrm>
            <a:off x="3641359" y="557128"/>
            <a:ext cx="2494546" cy="1304777"/>
          </a:xfrm>
          <a:prstGeom prst="rect">
            <a:avLst/>
          </a:prstGeom>
          <a:ln w="12700">
            <a:solidFill>
              <a:srgbClr val="BAA1F8"/>
            </a:solidFill>
            <a:miter/>
          </a:ln>
        </p:spPr>
        <p:txBody>
          <a:bodyPr lIns="45719" rIns="45719" anchor="ctr"/>
          <a:lstStyle/>
          <a:p>
            <a:endParaRPr/>
          </a:p>
        </p:txBody>
      </p:sp>
      <p:sp>
        <p:nvSpPr>
          <p:cNvPr id="345" name="Прямоугольник"/>
          <p:cNvSpPr/>
          <p:nvPr/>
        </p:nvSpPr>
        <p:spPr>
          <a:xfrm>
            <a:off x="6266717" y="557128"/>
            <a:ext cx="2494547" cy="1304777"/>
          </a:xfrm>
          <a:prstGeom prst="rect">
            <a:avLst/>
          </a:prstGeom>
          <a:ln w="12700">
            <a:solidFill>
              <a:srgbClr val="BAA1F8"/>
            </a:solidFill>
            <a:miter/>
          </a:ln>
        </p:spPr>
        <p:txBody>
          <a:bodyPr lIns="45719" rIns="45719" anchor="ctr"/>
          <a:lstStyle/>
          <a:p>
            <a:endParaRPr/>
          </a:p>
        </p:txBody>
      </p:sp>
      <p:sp>
        <p:nvSpPr>
          <p:cNvPr id="346" name="Shape 78"/>
          <p:cNvSpPr txBox="1">
            <a:spLocks noGrp="1"/>
          </p:cNvSpPr>
          <p:nvPr>
            <p:ph type="title"/>
          </p:nvPr>
        </p:nvSpPr>
        <p:spPr>
          <a:xfrm>
            <a:off x="1463595" y="2056846"/>
            <a:ext cx="6250147" cy="2366234"/>
          </a:xfrm>
          <a:prstGeom prst="rect">
            <a:avLst/>
          </a:prstGeom>
        </p:spPr>
        <p:txBody>
          <a:bodyPr anchor="t">
            <a:normAutofit fontScale="90000"/>
          </a:bodyPr>
          <a:lstStyle/>
          <a:p>
            <a:pPr>
              <a:lnSpc>
                <a:spcPct val="100000"/>
              </a:lnSpc>
              <a:defRPr sz="1400" b="1">
                <a:solidFill>
                  <a:srgbClr val="FFFFFF"/>
                </a:solidFill>
                <a:latin typeface="Proxima Nova"/>
                <a:ea typeface="Proxima Nova"/>
                <a:cs typeface="Proxima Nova"/>
                <a:sym typeface="Proxima Nova"/>
              </a:defRPr>
            </a:pPr>
            <a:r>
              <a:rPr dirty="0"/>
              <a:t>ЗАЛОГ НЕДВИЖИМОСТИ ДЛЯ ОБЕСПЕЧЕНИЯ ОБЯЗАТЕЛЬСТВ ПЕРЕД КРЕДИТОРОМ. ПРИ ЭТОМ НЕДВИЖИМОЕ ИМУЩЕСТВО НАХОДИТСЯ </a:t>
            </a:r>
            <a:r>
              <a:rPr dirty="0" err="1"/>
              <a:t>В</a:t>
            </a:r>
            <a:r>
              <a:rPr dirty="0"/>
              <a:t> СОБСТВЕННОСТИ ЗАЕМЩИКА, НО ОБРЕМЕНЕНО ЗАЛОГОМ</a:t>
            </a:r>
            <a:br>
              <a:rPr dirty="0"/>
            </a:br>
            <a:r>
              <a:rPr dirty="0"/>
              <a:t/>
            </a:r>
            <a:br>
              <a:rPr dirty="0"/>
            </a:br>
            <a:r>
              <a:rPr dirty="0"/>
              <a:t>ПЛАТА ЗА ПОЛЬЗОВАНИЕ ЗАЕМНЫМИ СРЕДСТВАМИ</a:t>
            </a:r>
            <a:br>
              <a:rPr dirty="0"/>
            </a:br>
            <a:r>
              <a:rPr dirty="0"/>
              <a:t/>
            </a:r>
            <a:br>
              <a:rPr dirty="0"/>
            </a:br>
            <a:r>
              <a:rPr dirty="0"/>
              <a:t>СОГЛАШЕНИЕ МЕЖДУ БАНКОМ </a:t>
            </a:r>
            <a:r>
              <a:rPr dirty="0" err="1"/>
              <a:t>И</a:t>
            </a:r>
            <a:r>
              <a:rPr dirty="0"/>
              <a:t> ТЕМ, КТО ПРОСИТ </a:t>
            </a:r>
            <a:r>
              <a:rPr dirty="0" err="1"/>
              <a:t>У</a:t>
            </a:r>
            <a:r>
              <a:rPr dirty="0"/>
              <a:t> НЕГО ДЕНЬГИ</a:t>
            </a:r>
            <a:r>
              <a:rPr lang="ru-RU" dirty="0"/>
              <a:t>,</a:t>
            </a:r>
            <a:r>
              <a:rPr dirty="0"/>
              <a:t> ОПРЕДЕЛЯЮЩЕЕ ОБЯЗАННОСТИ </a:t>
            </a:r>
            <a:r>
              <a:rPr dirty="0" err="1"/>
              <a:t>И</a:t>
            </a:r>
            <a:r>
              <a:rPr dirty="0"/>
              <a:t> ПРАВА КАЖДОЙ ИЗ СТОРОН</a:t>
            </a:r>
            <a:br>
              <a:rPr dirty="0"/>
            </a:br>
            <a:endParaRPr dirty="0"/>
          </a:p>
        </p:txBody>
      </p:sp>
      <p:sp>
        <p:nvSpPr>
          <p:cNvPr id="347" name="Shape 78"/>
          <p:cNvSpPr txBox="1"/>
          <p:nvPr/>
        </p:nvSpPr>
        <p:spPr>
          <a:xfrm>
            <a:off x="973423" y="2085437"/>
            <a:ext cx="442219" cy="5798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ormAutofit/>
          </a:bodyPr>
          <a:lstStyle>
            <a:lvl1pPr>
              <a:defRPr sz="2500" b="1">
                <a:solidFill>
                  <a:srgbClr val="BAA1F8"/>
                </a:solidFill>
                <a:latin typeface="Proxima Nova"/>
                <a:ea typeface="Proxima Nova"/>
                <a:cs typeface="Proxima Nova"/>
                <a:sym typeface="Proxima Nova"/>
              </a:defRPr>
            </a:lvl1pPr>
          </a:lstStyle>
          <a:p>
            <a:r>
              <a:rPr dirty="0"/>
              <a:t>А</a:t>
            </a:r>
          </a:p>
        </p:txBody>
      </p:sp>
      <p:sp>
        <p:nvSpPr>
          <p:cNvPr id="348" name="Shape 78"/>
          <p:cNvSpPr txBox="1"/>
          <p:nvPr/>
        </p:nvSpPr>
        <p:spPr>
          <a:xfrm>
            <a:off x="955595" y="2734425"/>
            <a:ext cx="442219" cy="5798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ormAutofit/>
          </a:bodyPr>
          <a:lstStyle>
            <a:lvl1pPr>
              <a:defRPr sz="2500" b="1">
                <a:solidFill>
                  <a:srgbClr val="BAA1F8"/>
                </a:solidFill>
                <a:latin typeface="Proxima Nova"/>
                <a:ea typeface="Proxima Nova"/>
                <a:cs typeface="Proxima Nova"/>
                <a:sym typeface="Proxima Nova"/>
              </a:defRPr>
            </a:lvl1pPr>
          </a:lstStyle>
          <a:p>
            <a:r>
              <a:rPr dirty="0"/>
              <a:t>В</a:t>
            </a:r>
          </a:p>
        </p:txBody>
      </p:sp>
      <p:sp>
        <p:nvSpPr>
          <p:cNvPr id="349" name="Shape 78"/>
          <p:cNvSpPr txBox="1"/>
          <p:nvPr/>
        </p:nvSpPr>
        <p:spPr>
          <a:xfrm>
            <a:off x="955595" y="3247875"/>
            <a:ext cx="442219" cy="5798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ormAutofit/>
          </a:bodyPr>
          <a:lstStyle>
            <a:lvl1pPr>
              <a:defRPr sz="2500" b="1">
                <a:solidFill>
                  <a:srgbClr val="BAA1F8"/>
                </a:solidFill>
                <a:latin typeface="Proxima Nova"/>
                <a:ea typeface="Proxima Nova"/>
                <a:cs typeface="Proxima Nova"/>
                <a:sym typeface="Proxima Nova"/>
              </a:defRPr>
            </a:lvl1pPr>
          </a:lstStyle>
          <a:p>
            <a:r>
              <a:rPr dirty="0"/>
              <a:t>С</a:t>
            </a:r>
          </a:p>
        </p:txBody>
      </p:sp>
      <p:sp>
        <p:nvSpPr>
          <p:cNvPr id="350" name="Shape 78"/>
          <p:cNvSpPr txBox="1"/>
          <p:nvPr/>
        </p:nvSpPr>
        <p:spPr>
          <a:xfrm>
            <a:off x="864288" y="691520"/>
            <a:ext cx="2772570" cy="5798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ormAutofit/>
          </a:bodyPr>
          <a:lstStyle>
            <a:lvl1pPr algn="ctr">
              <a:defRPr sz="1900" b="1">
                <a:solidFill>
                  <a:srgbClr val="FFFFFF"/>
                </a:solidFill>
                <a:latin typeface="Proxima Nova"/>
                <a:ea typeface="Proxima Nova"/>
                <a:cs typeface="Proxima Nova"/>
                <a:sym typeface="Proxima Nova"/>
              </a:defRPr>
            </a:lvl1pPr>
          </a:lstStyle>
          <a:p>
            <a:r>
              <a:t>КРЕДИТ</a:t>
            </a:r>
          </a:p>
        </p:txBody>
      </p:sp>
      <p:sp>
        <p:nvSpPr>
          <p:cNvPr id="351" name="Shape 78"/>
          <p:cNvSpPr txBox="1"/>
          <p:nvPr/>
        </p:nvSpPr>
        <p:spPr>
          <a:xfrm>
            <a:off x="3502347" y="676929"/>
            <a:ext cx="2772570" cy="9381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ormAutofit/>
          </a:bodyPr>
          <a:lstStyle>
            <a:lvl1pPr algn="ctr">
              <a:defRPr sz="1900" b="1">
                <a:solidFill>
                  <a:srgbClr val="FFFFFF"/>
                </a:solidFill>
                <a:latin typeface="Proxima Nova"/>
                <a:ea typeface="Proxima Nova"/>
                <a:cs typeface="Proxima Nova"/>
                <a:sym typeface="Proxima Nova"/>
              </a:defRPr>
            </a:lvl1pPr>
          </a:lstStyle>
          <a:p>
            <a:r>
              <a:t>ПРОЦЕНТ</a:t>
            </a:r>
          </a:p>
        </p:txBody>
      </p:sp>
      <p:sp>
        <p:nvSpPr>
          <p:cNvPr id="352" name="Shape 78"/>
          <p:cNvSpPr txBox="1"/>
          <p:nvPr/>
        </p:nvSpPr>
        <p:spPr>
          <a:xfrm>
            <a:off x="6153106" y="683108"/>
            <a:ext cx="2772570" cy="8252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ormAutofit/>
          </a:bodyPr>
          <a:lstStyle>
            <a:lvl1pPr algn="ctr">
              <a:defRPr sz="1900" b="1">
                <a:solidFill>
                  <a:srgbClr val="FFFFFF"/>
                </a:solidFill>
                <a:latin typeface="Proxima Nova"/>
                <a:ea typeface="Proxima Nova"/>
                <a:cs typeface="Proxima Nova"/>
                <a:sym typeface="Proxima Nova"/>
              </a:defRPr>
            </a:lvl1pPr>
          </a:lstStyle>
          <a:p>
            <a:r>
              <a:t>ИПОТЕКА</a:t>
            </a:r>
          </a:p>
        </p:txBody>
      </p:sp>
      <p:sp>
        <p:nvSpPr>
          <p:cNvPr id="353" name="Shape 78"/>
          <p:cNvSpPr txBox="1"/>
          <p:nvPr/>
        </p:nvSpPr>
        <p:spPr>
          <a:xfrm>
            <a:off x="7292881" y="1212409"/>
            <a:ext cx="442219" cy="5798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ormAutofit/>
          </a:bodyPr>
          <a:lstStyle>
            <a:lvl1pPr>
              <a:defRPr sz="2500" b="1">
                <a:solidFill>
                  <a:srgbClr val="BAA1F8"/>
                </a:solidFill>
                <a:latin typeface="Proxima Nova"/>
                <a:ea typeface="Proxima Nova"/>
                <a:cs typeface="Proxima Nova"/>
                <a:sym typeface="Proxima Nova"/>
              </a:defRPr>
            </a:lvl1pPr>
          </a:lstStyle>
          <a:p>
            <a:r>
              <a:rPr dirty="0" err="1"/>
              <a:t>А</a:t>
            </a:r>
            <a:endParaRPr dirty="0"/>
          </a:p>
        </p:txBody>
      </p:sp>
      <p:sp>
        <p:nvSpPr>
          <p:cNvPr id="354" name="Shape 78"/>
          <p:cNvSpPr txBox="1"/>
          <p:nvPr/>
        </p:nvSpPr>
        <p:spPr>
          <a:xfrm>
            <a:off x="4719191" y="1212409"/>
            <a:ext cx="442218" cy="5798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ormAutofit/>
          </a:bodyPr>
          <a:lstStyle>
            <a:lvl1pPr>
              <a:defRPr sz="2500" b="1">
                <a:solidFill>
                  <a:srgbClr val="BAA1F8"/>
                </a:solidFill>
                <a:latin typeface="Proxima Nova"/>
                <a:ea typeface="Proxima Nova"/>
                <a:cs typeface="Proxima Nova"/>
                <a:sym typeface="Proxima Nova"/>
              </a:defRPr>
            </a:lvl1pPr>
          </a:lstStyle>
          <a:p>
            <a:r>
              <a:rPr dirty="0" err="1"/>
              <a:t>В</a:t>
            </a:r>
            <a:endParaRPr dirty="0"/>
          </a:p>
        </p:txBody>
      </p:sp>
      <p:sp>
        <p:nvSpPr>
          <p:cNvPr id="355" name="Shape 78"/>
          <p:cNvSpPr txBox="1"/>
          <p:nvPr/>
        </p:nvSpPr>
        <p:spPr>
          <a:xfrm>
            <a:off x="2029463" y="1212409"/>
            <a:ext cx="442219" cy="5798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ormAutofit/>
          </a:bodyPr>
          <a:lstStyle>
            <a:lvl1pPr>
              <a:defRPr sz="2500" b="1">
                <a:solidFill>
                  <a:srgbClr val="BAA1F8"/>
                </a:solidFill>
                <a:latin typeface="Proxima Nova"/>
                <a:ea typeface="Proxima Nova"/>
                <a:cs typeface="Proxima Nova"/>
                <a:sym typeface="Proxima Nova"/>
              </a:defRPr>
            </a:lvl1pPr>
          </a:lstStyle>
          <a:p>
            <a:r>
              <a:rPr dirty="0" err="1"/>
              <a:t>С</a:t>
            </a:r>
            <a:endParaRPr dirty="0"/>
          </a:p>
        </p:txBody>
      </p:sp>
    </p:spTree>
  </p:cSld>
  <p:clrMapOvr>
    <a:masterClrMapping/>
  </p:clrMapOvr>
  <mc:AlternateContent xmlns:mc="http://schemas.openxmlformats.org/markup-compatibility/2006" xmlns:p14="http://schemas.microsoft.com/office/powerpoint/2010/main">
    <mc:Choice Requires="p14">
      <p:transition spd="slow">
        <p:circl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fade">
                                      <p:cBhvr>
                                        <p:cTn id="7" dur="500"/>
                                        <p:tgtEl>
                                          <p:spTgt spid="3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4"/>
                                        </p:tgtEl>
                                        <p:attrNameLst>
                                          <p:attrName>style.visibility</p:attrName>
                                        </p:attrNameLst>
                                      </p:cBhvr>
                                      <p:to>
                                        <p:strVal val="visible"/>
                                      </p:to>
                                    </p:set>
                                    <p:animEffect transition="in" filter="fade">
                                      <p:cBhvr>
                                        <p:cTn id="12" dur="500"/>
                                        <p:tgtEl>
                                          <p:spTgt spid="35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3"/>
                                        </p:tgtEl>
                                        <p:attrNameLst>
                                          <p:attrName>style.visibility</p:attrName>
                                        </p:attrNameLst>
                                      </p:cBhvr>
                                      <p:to>
                                        <p:strVal val="visible"/>
                                      </p:to>
                                    </p:set>
                                    <p:animEffect transition="in" filter="fade">
                                      <p:cBhvr>
                                        <p:cTn id="17" dur="500"/>
                                        <p:tgtEl>
                                          <p:spTgt spid="3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4" grpId="0" animBg="1"/>
      <p:bldP spid="355" grpId="0" animBg="1"/>
    </p:bldLst>
  </p:timing>
</p:sld>
</file>

<file path=ppt/theme/theme1.xml><?xml version="1.0" encoding="utf-8"?>
<a:theme xmlns:a="http://schemas.openxmlformats.org/drawingml/2006/main" name="Специальное оформление">
  <a:themeElements>
    <a:clrScheme name="Специальное оформление">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Специальное оформление">
      <a:majorFont>
        <a:latin typeface="Helvetica"/>
        <a:ea typeface="Helvetica"/>
        <a:cs typeface="Helvetica"/>
      </a:majorFont>
      <a:minorFont>
        <a:latin typeface="Arial"/>
        <a:ea typeface="Arial"/>
        <a:cs typeface="Arial"/>
      </a:minorFont>
    </a:fontScheme>
    <a:fmtScheme name="Специальное оформление">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Специальное оформление">
  <a:themeElements>
    <a:clrScheme name="Специальное оформление">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Специальное оформление">
      <a:majorFont>
        <a:latin typeface="Helvetica"/>
        <a:ea typeface="Helvetica"/>
        <a:cs typeface="Helvetica"/>
      </a:majorFont>
      <a:minorFont>
        <a:latin typeface="Arial"/>
        <a:ea typeface="Arial"/>
        <a:cs typeface="Arial"/>
      </a:minorFont>
    </a:fontScheme>
    <a:fmtScheme name="Специальное оформление">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115</TotalTime>
  <Words>370</Words>
  <Application>Microsoft Office PowerPoint</Application>
  <PresentationFormat>Экран (16:9)</PresentationFormat>
  <Paragraphs>154</Paragraphs>
  <Slides>22</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22</vt:i4>
      </vt:variant>
    </vt:vector>
  </HeadingPairs>
  <TitlesOfParts>
    <vt:vector size="29" baseType="lpstr">
      <vt:lpstr>Arial</vt:lpstr>
      <vt:lpstr>Arial Black</vt:lpstr>
      <vt:lpstr>Calibri</vt:lpstr>
      <vt:lpstr>Proxima Nova</vt:lpstr>
      <vt:lpstr>Proxima Nova Extrabold</vt:lpstr>
      <vt:lpstr>Proxima Nova Rg</vt:lpstr>
      <vt:lpstr>Специальное оформление</vt:lpstr>
      <vt:lpstr>КРЕДИТЫ  И ЗАЙМЫ</vt:lpstr>
      <vt:lpstr>АССОЦИАЦИИ</vt:lpstr>
      <vt:lpstr>Презентация PowerPoint</vt:lpstr>
      <vt:lpstr>ОТГАДАЙТЕ ПОГОВОРКУ</vt:lpstr>
      <vt:lpstr>Презентация PowerPoint</vt:lpstr>
      <vt:lpstr>СОСТАВЬТЕ ПАРЫ «СЛОВО –ОПРЕДЕЛЕНИЕ»</vt:lpstr>
      <vt:lpstr>РАЗМЕР ПЛАТЫ БАНКУ ЗА ПОЛЬЗОВАНИЕ ДЕНЕЖНОЙ ССУДОЙ,  ВЫРАЖЕННЫЙ В ПРОЦЕНТАХ  СТОРОНА ПО ДОГОВОРУ БАНКОВСКОГО ВКЛАДА  ОГРАНИЧЕНИЕ НА РАЗМЕР ССУДЫ  ПРИ БАНКОВСКОМ КРЕДИТЕ </vt:lpstr>
      <vt:lpstr>ИМУЩЕСТВО, КОТОРОЕ ВЫ ОТДАДИТЕ КРЕДИТОРУ,  ЕСЛИ НЕ ВЫПЛАТИТЕ КРЕДИТ  ЛИЦО, КОТОРОЕ БЕРЕТ НА СЕБЯ ОБЯЗАТЕЛЬСТВА ПЕРЕД КРЕДИТОРОМ ДРУГОГО ЛИЦА ОТВЕЧАТЬ ЗА ИСПОЛНЕНИЕ ПОСЛЕДНИМ ВСЕХ ЕГО ОБЯЗАТЕЛЬСТВ ПО КРЕДИТУ  ЛИЦО, КОТОРОЕ БЕРЕТ КРЕДИТ И НЕСЕТ ОТВЕТСТВЕННОСТЬ  ЗА ЕГО ПОГАШЕНИЕ </vt:lpstr>
      <vt:lpstr>ЗАЛОГ НЕДВИЖИМОСТИ ДЛЯ ОБЕСПЕЧЕНИЯ ОБЯЗАТЕЛЬСТВ ПЕРЕД КРЕДИТОРОМ. ПРИ ЭТОМ НЕДВИЖИМОЕ ИМУЩЕСТВО НАХОДИТСЯ В СОБСТВЕННОСТИ ЗАЕМЩИКА, НО ОБРЕМЕНЕНО ЗАЛОГОМ  ПЛАТА ЗА ПОЛЬЗОВАНИЕ ЗАЕМНЫМИ СРЕДСТВАМИ  СОГЛАШЕНИЕ МЕЖДУ БАНКОМ И ТЕМ, КТО ПРОСИТ У НЕГО ДЕНЬГИ, ОПРЕДЕЛЯЮЩЕЕ ОБЯЗАННОСТИ И ПРАВА КАЖДОЙ ИЗ СТОРОН </vt:lpstr>
      <vt:lpstr>ВЫБЕРИТЕ ОДИН ИЛИ НЕСКОЛЬКО ПРАВИЛЬНЫХ ОТВЕТОВ ИЗ ПРЕДЛОЖЕННЫХ </vt:lpstr>
      <vt:lpstr>  A. КАСКО  B. СТРАХОВАНИЕ ЖИЗНИ И ЗДОРОВЬЯ  C. СТРАХОВАНИЕ ОТ ФИНАНСОВЫХ РИСКОВ  D. СТРАХОВКА ОТ НЕСЧАСТНОГО СЛУЧАЯ</vt:lpstr>
      <vt:lpstr>  A. НЕЦЕЛЕВОЙ  B. ЦЕЛЕВОЙ  C. НЕОБЕСПЕЧЕННЫЙ  D. ЦЕЛЬНЫЙ</vt:lpstr>
      <vt:lpstr>Презентация PowerPoint</vt:lpstr>
      <vt:lpstr>Презентация PowerPoint</vt:lpstr>
      <vt:lpstr>Презентация PowerPoint</vt:lpstr>
      <vt:lpstr>A) ОПРЕДЕЛИТЬ ВСЕ ЗА И ПРОТИВ  B) РАССЧИТАТЬ ОБЩУЮ СУММУ %   C) ОБЪЕКТИВНО ПОДОЙТИ В ВОПРОСУ ЕЖЕМЕСЯЧНЫХ ВЫПЛАТ  D) БЫТЬ ФИНАНСОВО ГРАМОТНЫМ</vt:lpstr>
      <vt:lpstr>A) ОПРЕДЕЛИТЬ ВСЕ ЗА И ПРОТИВ  B) РАССЧИТАТЬ ОБЩУЮ СУММУ %   C) ОБЪЕКТИВНО ПОДОЙТИ В ВОПРОСУ ЕЖЕМЕСЯЧНЫХ ВЫПЛАТ  D) БЫТЬ ФИНАНСОВО ГРАМОТНЫМ</vt:lpstr>
      <vt:lpstr>A) ОПРЕДЕЛИТЬ ВСЕ ЗА И ПРОТИВ  B) РАССЧИТАТЬ ОБЩУЮ СУММУ %   C) ОБЪЕКТИВНО ПОДОЙТИ В ВОПРОСУ ЕЖЕМЕСЯЧНЫХ ВЫПЛАТ  D) БЫТЬ ФИНАНСОВО ГРАМОТНЫМ</vt:lpstr>
      <vt:lpstr>АНАГРАММА</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КРЕДИТЫ  И ЗАЙМЫ</dc:title>
  <cp:lastModifiedBy>Чагина Ольга Викторовна</cp:lastModifiedBy>
  <cp:revision>9</cp:revision>
  <dcterms:modified xsi:type="dcterms:W3CDTF">2022-06-09T10:10:45Z</dcterms:modified>
</cp:coreProperties>
</file>