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Olesya" initials="" lastIdx="7" clrIdx="0"/>
  <p:cmAuthor id="7" name="Пользователь Microsoft Office" initials="Office [7]" lastIdx="1" clrIdx="7">
    <p:extLst/>
  </p:cmAuthor>
  <p:cmAuthor id="1" name="Пользователь Microsoft Office" initials="Office" lastIdx="1" clrIdx="1">
    <p:extLst/>
  </p:cmAuthor>
  <p:cmAuthor id="8" name="Пользователь Microsoft Office" initials="Office [8]" lastIdx="1" clrIdx="8">
    <p:extLst/>
  </p:cmAuthor>
  <p:cmAuthor id="2" name="Пользователь Microsoft Office" initials="Office [2]" lastIdx="1" clrIdx="2">
    <p:extLst/>
  </p:cmAuthor>
  <p:cmAuthor id="9" name="Пользователь Microsoft Office" initials="Office [9]" lastIdx="1" clrIdx="9">
    <p:extLst/>
  </p:cmAuthor>
  <p:cmAuthor id="3" name="Пользователь Microsoft Office" initials="Office [3]" lastIdx="1" clrIdx="3">
    <p:extLst/>
  </p:cmAuthor>
  <p:cmAuthor id="10" name="Коныгина Наталья Дмитриевна" initials="КНД" lastIdx="5" clrIdx="10">
    <p:extLst>
      <p:ext uri="{19B8F6BF-5375-455C-9EA6-DF929625EA0E}">
        <p15:presenceInfo xmlns:p15="http://schemas.microsoft.com/office/powerpoint/2012/main" userId="S-1-5-21-340576085-3929279038-2991976684-97163" providerId="AD"/>
      </p:ext>
    </p:extLst>
  </p:cmAuthor>
  <p:cmAuthor id="4" name="Пользователь Microsoft Office" initials="Office [4]" lastIdx="1" clrIdx="4">
    <p:extLst/>
  </p:cmAuthor>
  <p:cmAuthor id="11" name="Куминова Ирина Евгеньевна" initials="КИЕ" lastIdx="3" clrIdx="11">
    <p:extLst>
      <p:ext uri="{19B8F6BF-5375-455C-9EA6-DF929625EA0E}">
        <p15:presenceInfo xmlns:p15="http://schemas.microsoft.com/office/powerpoint/2012/main" userId="S-1-5-21-340576085-3929279038-2991976684-62340" providerId="AD"/>
      </p:ext>
    </p:extLst>
  </p:cmAuthor>
  <p:cmAuthor id="5" name="Пользователь Microsoft Office" initials="Office [5]" lastIdx="1" clrIdx="5">
    <p:extLst/>
  </p:cmAuthor>
  <p:cmAuthor id="6" name="Пользователь Microsoft Office" initials="Office [6]" lastIdx="1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/>
    <p:restoredTop sz="86881" autoAdjust="0"/>
  </p:normalViewPr>
  <p:slideViewPr>
    <p:cSldViewPr snapToGrid="0" snapToObjects="1">
      <p:cViewPr varScale="1">
        <p:scale>
          <a:sx n="97" d="100"/>
          <a:sy n="97" d="100"/>
        </p:scale>
        <p:origin x="93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1" dt="2019-11-18T16:18:37.248" idx="2">
    <p:pos x="10" y="10"/>
    <p:text>Пропал значок буллета у первого предложения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1" dt="2019-11-18T16:25:23.924" idx="3">
    <p:pos x="10" y="10"/>
    <p:text>Опечатка в первом буллете: Зафиксируйте (а не рафиксируйте)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11EE7-F80B-BA41-8F2E-4440DE7841AA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D3689-16A8-8B42-AAB9-E7B28AFB4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8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Что такое лизинг?</a:t>
            </a:r>
          </a:p>
          <a:p>
            <a:endParaRPr lang="ru-RU" dirty="0" smtClean="0"/>
          </a:p>
          <a:p>
            <a:r>
              <a:rPr lang="ru-RU" dirty="0" smtClean="0"/>
              <a:t>Когда предпринимателю на время нужно оборудование или</a:t>
            </a:r>
            <a:r>
              <a:rPr lang="ru-RU" baseline="0" dirty="0" smtClean="0"/>
              <a:t> транспорт </a:t>
            </a:r>
            <a:r>
              <a:rPr lang="ru-RU" dirty="0" smtClean="0"/>
              <a:t>для бизнеса, он может их арендовать. Если оно нужно надолго, обычно выгоднее их купить, даже</a:t>
            </a:r>
            <a:r>
              <a:rPr lang="ru-RU" baseline="0" dirty="0" smtClean="0"/>
              <a:t> если для этого придется взять</a:t>
            </a:r>
            <a:r>
              <a:rPr lang="ru-RU" dirty="0" smtClean="0"/>
              <a:t> в кредит. Но получить кредит бывает не так просто. Есть услуга, которой удобнее воспользоваться в такой ситуации, — лизинг.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D3689-16A8-8B42-AAB9-E7B28AFB47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42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Как выплачивать лизинговые платежи?</a:t>
            </a:r>
          </a:p>
          <a:p>
            <a:endParaRPr lang="ru-RU" dirty="0" smtClean="0"/>
          </a:p>
          <a:p>
            <a:r>
              <a:rPr lang="ru-RU" dirty="0" smtClean="0"/>
              <a:t>Лизинговые платежи выплачивают в несколько этапов: </a:t>
            </a:r>
          </a:p>
          <a:p>
            <a:pPr marL="171450" indent="-171450">
              <a:buFont typeface="Arial"/>
              <a:buChar char="•"/>
            </a:pPr>
            <a:r>
              <a:rPr lang="ru-RU" b="1" dirty="0" smtClean="0"/>
              <a:t>Первоначальный взнос </a:t>
            </a:r>
            <a:r>
              <a:rPr lang="ru-RU" dirty="0" smtClean="0"/>
              <a:t>—</a:t>
            </a:r>
            <a:r>
              <a:rPr lang="ru-RU" baseline="0" dirty="0" smtClean="0"/>
              <a:t> </a:t>
            </a:r>
            <a:r>
              <a:rPr lang="ru-RU" dirty="0" smtClean="0"/>
              <a:t>обычно 20–30% от стоимости оборудования;</a:t>
            </a:r>
          </a:p>
          <a:p>
            <a:pPr marL="171450" indent="-171450">
              <a:buFont typeface="Arial"/>
              <a:buChar char="•"/>
            </a:pPr>
            <a:r>
              <a:rPr lang="ru-RU" b="1" dirty="0" smtClean="0"/>
              <a:t>Регулярные</a:t>
            </a:r>
            <a:r>
              <a:rPr lang="ru-RU" b="1" baseline="0" dirty="0" smtClean="0"/>
              <a:t> выплаты – </a:t>
            </a:r>
            <a:r>
              <a:rPr lang="ru-RU" b="0" baseline="0" dirty="0" smtClean="0"/>
              <a:t>обычно </a:t>
            </a:r>
            <a:r>
              <a:rPr lang="ru-RU" b="0" dirty="0" smtClean="0"/>
              <a:t>ежемесячные или ежеквартальные выплаты. О</a:t>
            </a:r>
            <a:r>
              <a:rPr lang="ru-RU" dirty="0" smtClean="0"/>
              <a:t>ни бывают двух видов: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</a:t>
            </a:r>
            <a:r>
              <a:rPr lang="ru-RU" dirty="0" err="1" smtClean="0"/>
              <a:t>ннуитетные</a:t>
            </a:r>
            <a:r>
              <a:rPr lang="ru-RU" dirty="0" smtClean="0"/>
              <a:t> (вы платите одну и ту же сумму на протяжении всего срока)</a:t>
            </a:r>
            <a:r>
              <a:rPr lang="ru-RU" baseline="0" dirty="0" smtClean="0"/>
              <a:t> и р</a:t>
            </a:r>
            <a:r>
              <a:rPr lang="ru-RU" dirty="0" smtClean="0"/>
              <a:t>егрессивные — в первые месяцы вы платите больше, потом сумма взносов постепенно снижается. Если у вас сезонный бизнес, лизинговая компания может пойти вам навстречу и составить индивидуальный график выплат: вы будете платить больше в те месяцы, когда выше ваша выручка.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="1" dirty="0" smtClean="0"/>
              <a:t>Последний выкупной платеж </a:t>
            </a:r>
            <a:r>
              <a:rPr lang="ru-RU" dirty="0" smtClean="0"/>
              <a:t>– если вы хотите</a:t>
            </a:r>
            <a:r>
              <a:rPr lang="ru-RU" baseline="0" dirty="0" smtClean="0"/>
              <a:t> оставить имущество себе. Сумма выкупа зависит от условий вашего договора.  </a:t>
            </a:r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D3689-16A8-8B42-AAB9-E7B28AFB47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79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Что будет, если не платить или вовремя не вернуть оборудование?</a:t>
            </a:r>
          </a:p>
          <a:p>
            <a:endParaRPr lang="ru-RU" dirty="0" smtClean="0"/>
          </a:p>
          <a:p>
            <a:r>
              <a:rPr lang="ru-RU" dirty="0" smtClean="0"/>
              <a:t>Если не вносить регулярные платежи, лизинговая компания расторгнет договор и заберет оборудование. В этом случае все расходы на демонтаж и транспортировку оборудования лягут на клиента-неплательщика. </a:t>
            </a:r>
          </a:p>
          <a:p>
            <a:endParaRPr lang="ru-RU" dirty="0" smtClean="0"/>
          </a:p>
          <a:p>
            <a:r>
              <a:rPr lang="ru-RU" dirty="0" smtClean="0"/>
              <a:t>По закону, если</a:t>
            </a:r>
            <a:r>
              <a:rPr lang="ru-RU" baseline="0" dirty="0" smtClean="0"/>
              <a:t> </a:t>
            </a:r>
            <a:r>
              <a:rPr lang="ru-RU" dirty="0" smtClean="0"/>
              <a:t>дважды не заплатить или просрочить выплату, лизинговая компания имеет право списать сумму долга со счета клиента, с которого он до этого оплачивал</a:t>
            </a:r>
            <a:r>
              <a:rPr lang="ru-RU" baseline="0" dirty="0" smtClean="0"/>
              <a:t> </a:t>
            </a:r>
            <a:r>
              <a:rPr lang="ru-RU" dirty="0" smtClean="0"/>
              <a:t>лизинг. Оспорить такое списание денег можно только через суд.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D3689-16A8-8B42-AAB9-E7B28AFB47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12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Подводим итоги: </a:t>
            </a:r>
          </a:p>
          <a:p>
            <a:endParaRPr lang="ru-RU" dirty="0" smtClean="0"/>
          </a:p>
          <a:p>
            <a:pPr marL="171450" indent="-171450">
              <a:buFont typeface="Arial"/>
              <a:buChar char="•"/>
            </a:pPr>
            <a:r>
              <a:rPr lang="ru-RU" dirty="0" smtClean="0"/>
              <a:t>При грамотном подходе лизинг может стать хорошей инвестицией в ваш бизнес.</a:t>
            </a:r>
          </a:p>
          <a:p>
            <a:pPr marL="171450" indent="-171450">
              <a:buFont typeface="Arial"/>
              <a:buChar char="•"/>
            </a:pPr>
            <a:r>
              <a:rPr lang="ru-RU" dirty="0" smtClean="0"/>
              <a:t>Тщательно выбирайте лизинговую компанию.</a:t>
            </a:r>
          </a:p>
          <a:p>
            <a:pPr marL="171450" indent="-171450">
              <a:buFont typeface="Arial"/>
              <a:buChar char="•"/>
            </a:pPr>
            <a:r>
              <a:rPr lang="ru-RU" dirty="0" smtClean="0"/>
              <a:t>Внимательно читайте договор.</a:t>
            </a:r>
          </a:p>
          <a:p>
            <a:pPr marL="171450" indent="-171450">
              <a:buFont typeface="Arial"/>
              <a:buChar char="•"/>
            </a:pPr>
            <a:r>
              <a:rPr lang="ru-RU" dirty="0" smtClean="0"/>
              <a:t>Платите вовремя, иначе компания расторгнет договор и заберет оборудование, которое вам выдали в лизинг.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D3689-16A8-8B42-AAB9-E7B28AFB47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12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D3689-16A8-8B42-AAB9-E7B28AFB47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1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О чем будем говорить </a:t>
            </a:r>
          </a:p>
          <a:p>
            <a:endParaRPr lang="ru-RU" dirty="0" smtClean="0"/>
          </a:p>
          <a:p>
            <a:pPr marL="171450" indent="-171450">
              <a:buFont typeface="Arial"/>
              <a:buChar char="•"/>
            </a:pPr>
            <a:r>
              <a:rPr lang="ru-RU" dirty="0" smtClean="0"/>
              <a:t>Что такое лизинг и кому он подходит </a:t>
            </a:r>
          </a:p>
          <a:p>
            <a:pPr marL="171450" indent="-171450">
              <a:buFont typeface="Arial"/>
              <a:buChar char="•"/>
            </a:pPr>
            <a:r>
              <a:rPr lang="ru-RU" dirty="0" smtClean="0"/>
              <a:t>Как выбрать лизинговую компанию</a:t>
            </a:r>
          </a:p>
          <a:p>
            <a:pPr marL="171450" indent="-171450">
              <a:buFont typeface="Arial"/>
              <a:buChar char="•"/>
            </a:pPr>
            <a:r>
              <a:rPr lang="ru-RU" dirty="0" smtClean="0"/>
              <a:t>Как оформить лизинг </a:t>
            </a:r>
          </a:p>
          <a:p>
            <a:pPr marL="171450" indent="-171450">
              <a:buFont typeface="Arial"/>
              <a:buChar char="•"/>
            </a:pPr>
            <a:r>
              <a:rPr lang="ru-RU" dirty="0" smtClean="0"/>
              <a:t>Чем грозит неуплата за лизинг </a:t>
            </a:r>
          </a:p>
          <a:p>
            <a:pPr marL="171450" indent="-171450">
              <a:buFont typeface="Arial"/>
              <a:buChar char="•"/>
            </a:pPr>
            <a:r>
              <a:rPr lang="ru-RU" dirty="0" smtClean="0"/>
              <a:t>Подводим итоги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D3689-16A8-8B42-AAB9-E7B28AFB47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2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Что такое лизинг?</a:t>
            </a:r>
          </a:p>
          <a:p>
            <a:endParaRPr lang="ru-RU" dirty="0" smtClean="0"/>
          </a:p>
          <a:p>
            <a:r>
              <a:rPr lang="ru-RU" dirty="0" smtClean="0"/>
              <a:t>Лизинг — это аренда транспорта, оборудования или недвижимости, но с возможностью полного выкупа. То есть это одновременно и аренда, и аналог целевого кредита. При этом</a:t>
            </a:r>
            <a:r>
              <a:rPr lang="ru-RU" baseline="0" dirty="0" smtClean="0"/>
              <a:t> условия у лизинга обычно более гибкие</a:t>
            </a:r>
            <a:r>
              <a:rPr lang="ru-RU" dirty="0" smtClean="0"/>
              <a:t>, чем у кредита. Например, лизинговая</a:t>
            </a:r>
            <a:r>
              <a:rPr lang="ru-RU" baseline="0" dirty="0" smtClean="0"/>
              <a:t> компания может учесть сезонность бизнеса и распределить платежи удобным образом.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D3689-16A8-8B42-AAB9-E7B28AFB47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69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Кому подходит лизинг? </a:t>
            </a:r>
          </a:p>
          <a:p>
            <a:endParaRPr lang="ru-RU" dirty="0" smtClean="0"/>
          </a:p>
          <a:p>
            <a:r>
              <a:rPr lang="ru-RU" dirty="0" smtClean="0"/>
              <a:t>Индивидуальным предпринимателям и юридическим лицам, которым нужна спецтехника, транспорт, недвижимость или оборудование для бизнеса. </a:t>
            </a:r>
          </a:p>
          <a:p>
            <a:r>
              <a:rPr lang="ru-RU" dirty="0" smtClean="0"/>
              <a:t>Возможность оформить лизинг есть и у физических лиц</a:t>
            </a:r>
            <a:r>
              <a:rPr lang="ru-RU" baseline="0" dirty="0" smtClean="0"/>
              <a:t> —</a:t>
            </a:r>
            <a:r>
              <a:rPr lang="ru-RU" dirty="0" smtClean="0"/>
              <a:t> к примеру, если вам нужна машина. </a:t>
            </a:r>
          </a:p>
          <a:p>
            <a:endParaRPr lang="ru-RU" dirty="0" smtClean="0"/>
          </a:p>
          <a:p>
            <a:r>
              <a:rPr lang="ru-RU" dirty="0" smtClean="0"/>
              <a:t>Лизинг менее охотно одобряют компаниям, которые существуют меньше года: для лизинговой компании велик риск, что бизнес заглохнет и предприниматели не смогут платить.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D3689-16A8-8B42-AAB9-E7B28AFB47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48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Что нельзя взять в лизинг?</a:t>
            </a:r>
          </a:p>
          <a:p>
            <a:endParaRPr lang="ru-RU" dirty="0" smtClean="0"/>
          </a:p>
          <a:p>
            <a:r>
              <a:rPr lang="ru-RU" dirty="0" smtClean="0"/>
              <a:t>В лизинг нельзя взять земельный участок, природный объект (например, поле или озеро) и имущество, которое принадлежит государству и по закону не подлежит свободному обращению (например, здания — памятники культуры). Зато фермеры могут приобрести в лизинг коров и лошадей.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D3689-16A8-8B42-AAB9-E7B28AFB47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3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 чем удобство лизинга? </a:t>
            </a:r>
          </a:p>
          <a:p>
            <a:endParaRPr lang="ru-RU" dirty="0" smtClean="0"/>
          </a:p>
          <a:p>
            <a:pPr marL="171450" indent="-171450">
              <a:buFont typeface="Arial"/>
              <a:buChar char="•"/>
            </a:pPr>
            <a:r>
              <a:rPr lang="ru-RU" b="1" dirty="0" smtClean="0"/>
              <a:t>Взять</a:t>
            </a:r>
            <a:r>
              <a:rPr lang="ru-RU" b="1" baseline="0" dirty="0" smtClean="0"/>
              <a:t> имущество в лизинг проще, чем оформить кредит. </a:t>
            </a:r>
            <a:r>
              <a:rPr lang="ru-RU" b="0" baseline="0" dirty="0" smtClean="0"/>
              <a:t>Требования к предпринимателям у лизинговых компаний не такие строгие, как у банков. Кроме того, в лизинг можно взять нежилое помещение, это намного проще, чем купить его с помощью кредита на недвижимость.</a:t>
            </a:r>
          </a:p>
          <a:p>
            <a:pPr marL="171450" indent="-171450">
              <a:buFont typeface="Arial"/>
              <a:buChar char="•"/>
            </a:pPr>
            <a:endParaRPr lang="ru-RU" b="0" dirty="0" smtClean="0"/>
          </a:p>
          <a:p>
            <a:pPr marL="171450" indent="-171450">
              <a:buFont typeface="Arial"/>
              <a:buChar char="•"/>
            </a:pPr>
            <a:r>
              <a:rPr lang="ru-RU" b="1" dirty="0" smtClean="0"/>
              <a:t>Не нужно вносить залог.</a:t>
            </a:r>
            <a:r>
              <a:rPr lang="ru-RU" b="1" baseline="0" dirty="0" smtClean="0"/>
              <a:t> </a:t>
            </a:r>
            <a:r>
              <a:rPr lang="ru-RU" dirty="0" smtClean="0"/>
              <a:t>Само имущество и есть гарантия того, что вы будете исправно платить лизинговой компании, иначе его у вас заберут. </a:t>
            </a:r>
          </a:p>
          <a:p>
            <a:pPr marL="171450" indent="-171450">
              <a:buFont typeface="Arial"/>
              <a:buChar char="•"/>
            </a:pPr>
            <a:endParaRPr lang="ru-RU" dirty="0" smtClean="0"/>
          </a:p>
          <a:p>
            <a:pPr marL="171450" indent="-171450">
              <a:buFont typeface="Arial"/>
              <a:buChar char="•"/>
            </a:pPr>
            <a:r>
              <a:rPr lang="ru-RU" b="1" dirty="0" smtClean="0"/>
              <a:t>Можно сэкономить на налоге на прибыль.</a:t>
            </a:r>
            <a:r>
              <a:rPr lang="ru-RU" b="1" baseline="0" dirty="0" smtClean="0"/>
              <a:t> </a:t>
            </a:r>
            <a:r>
              <a:rPr lang="ru-RU" dirty="0" smtClean="0"/>
              <a:t>С прибыли, то есть разницы между вашими доходами и расходами, вы обязаны платить налог. Лизинговые платежи учитываются в бухгалтерских документах как расходы, а значит, уменьшают</a:t>
            </a:r>
            <a:r>
              <a:rPr lang="ru-RU" baseline="0" dirty="0" smtClean="0"/>
              <a:t> </a:t>
            </a:r>
            <a:r>
              <a:rPr lang="ru-RU" dirty="0" smtClean="0"/>
              <a:t>налогооблагаемую</a:t>
            </a:r>
            <a:r>
              <a:rPr lang="ru-RU" baseline="0" dirty="0" smtClean="0"/>
              <a:t> базу</a:t>
            </a:r>
            <a:r>
              <a:rPr lang="ru-RU" dirty="0" smtClean="0"/>
              <a:t>. </a:t>
            </a:r>
          </a:p>
          <a:p>
            <a:pPr marL="171450" indent="-171450">
              <a:buFont typeface="Arial"/>
              <a:buChar char="•"/>
            </a:pPr>
            <a:endParaRPr lang="ru-RU" dirty="0" smtClean="0"/>
          </a:p>
          <a:p>
            <a:pPr marL="171450" indent="-171450">
              <a:buFont typeface="Arial"/>
              <a:buChar char="•"/>
            </a:pPr>
            <a:r>
              <a:rPr lang="ru-RU" b="1" dirty="0" smtClean="0"/>
              <a:t>Есть</a:t>
            </a:r>
            <a:r>
              <a:rPr lang="ru-RU" b="1" baseline="0" dirty="0" smtClean="0"/>
              <a:t> шанс получить</a:t>
            </a:r>
            <a:r>
              <a:rPr lang="ru-RU" b="1" dirty="0" smtClean="0"/>
              <a:t> скидку.</a:t>
            </a:r>
            <a:r>
              <a:rPr lang="ru-RU" b="1" baseline="0" dirty="0" smtClean="0"/>
              <a:t> </a:t>
            </a:r>
            <a:r>
              <a:rPr lang="ru-RU" dirty="0" smtClean="0"/>
              <a:t>Лизинговые компании часто закупаются оптом, поэтому могут приобретать</a:t>
            </a:r>
            <a:r>
              <a:rPr lang="ru-RU" baseline="0" dirty="0" smtClean="0"/>
              <a:t> нужные вам </a:t>
            </a:r>
            <a:r>
              <a:rPr lang="ru-RU" dirty="0" smtClean="0"/>
              <a:t>товары по более низкой цене. И значит, вы</a:t>
            </a:r>
            <a:r>
              <a:rPr lang="ru-RU" baseline="0" dirty="0" smtClean="0"/>
              <a:t> сможете выкупить у компании транспорт или оборудование за меньшую сумму, чем если бы взяли кредит и покупали их сами.</a:t>
            </a:r>
            <a:endParaRPr lang="ru-RU" dirty="0" smtClean="0"/>
          </a:p>
          <a:p>
            <a:pPr marL="171450" indent="-171450">
              <a:buFont typeface="Arial"/>
              <a:buChar char="•"/>
            </a:pPr>
            <a:endParaRPr lang="ru-RU" dirty="0" smtClean="0"/>
          </a:p>
          <a:p>
            <a:pPr marL="171450" indent="-171450">
              <a:buFont typeface="Arial"/>
              <a:buChar char="•"/>
            </a:pPr>
            <a:r>
              <a:rPr lang="ru-RU" b="1" dirty="0" smtClean="0"/>
              <a:t>Не придется думать о доставке и монтаже оборудования.</a:t>
            </a:r>
            <a:r>
              <a:rPr lang="ru-RU" b="1" baseline="0" dirty="0" smtClean="0"/>
              <a:t> </a:t>
            </a:r>
            <a:r>
              <a:rPr lang="ru-RU" dirty="0" smtClean="0"/>
              <a:t>Лизинговая компания может взять на себя все заботы о транспортировке оборудования. Если вам необходимо зарубежное оборудование, то доставку из-за границы, таможенное оформление и даже монтаж может сделать лизинговая компания.</a:t>
            </a:r>
          </a:p>
          <a:p>
            <a:pPr marL="171450" indent="-171450">
              <a:buFont typeface="Arial"/>
              <a:buChar char="•"/>
            </a:pPr>
            <a:endParaRPr lang="ru-RU" dirty="0" smtClean="0"/>
          </a:p>
          <a:p>
            <a:pPr marL="171450" indent="-171450">
              <a:buFont typeface="Arial"/>
              <a:buChar char="•"/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D3689-16A8-8B42-AAB9-E7B28AFB47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1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Как выбрать лизинговую компанию? </a:t>
            </a:r>
          </a:p>
          <a:p>
            <a:endParaRPr lang="ru-RU" dirty="0" smtClean="0"/>
          </a:p>
          <a:p>
            <a:pPr marL="171450" indent="-171450">
              <a:buFont typeface="Arial"/>
              <a:buChar char="•"/>
            </a:pPr>
            <a:r>
              <a:rPr lang="ru-RU" dirty="0" smtClean="0"/>
              <a:t>Выбирайте компанию со стажем. При многих крупных банках и производственных предприятиях работают свои лизинговые компании. Внимательно почитайте отзывы о компании. Если комментарии в сети кажутся вам сомнительными, поговорите с коллегами по бизнесу. </a:t>
            </a:r>
          </a:p>
          <a:p>
            <a:pPr marL="171450" indent="-171450">
              <a:buFont typeface="Arial"/>
              <a:buChar char="•"/>
            </a:pPr>
            <a:endParaRPr lang="ru-RU" dirty="0" smtClean="0"/>
          </a:p>
          <a:p>
            <a:pPr marL="171450" indent="-171450">
              <a:buFont typeface="Arial"/>
              <a:buChar char="•"/>
            </a:pPr>
            <a:r>
              <a:rPr lang="ru-RU" dirty="0" smtClean="0"/>
              <a:t>Выбирайте лизинговую компанию, специализирующуюся на том виде имущества, которое вы собираетесь взять в лизинг, например на машинах. Если у компании уже есть подобный опыт, скорее всего, работать с ней будет проще, безопаснее и выгоднее. </a:t>
            </a:r>
          </a:p>
          <a:p>
            <a:pPr marL="0" indent="0">
              <a:buFont typeface="Arial"/>
              <a:buNone/>
            </a:pPr>
            <a:endParaRPr lang="ru-RU" dirty="0" smtClean="0"/>
          </a:p>
          <a:p>
            <a:pPr marL="171450" indent="-171450">
              <a:buFont typeface="Arial"/>
              <a:buChar char="•"/>
            </a:pPr>
            <a:r>
              <a:rPr lang="ru-RU" dirty="0" smtClean="0"/>
              <a:t>Выбирайте ту компанию, которая глубже погружена в специфику работы с предприятиями вроде вашего.</a:t>
            </a:r>
          </a:p>
          <a:p>
            <a:pPr marL="171450" indent="-171450">
              <a:buFont typeface="Arial"/>
              <a:buChar char="•"/>
            </a:pPr>
            <a:endParaRPr lang="ru-RU" dirty="0" smtClean="0"/>
          </a:p>
          <a:p>
            <a:pPr marL="171450" indent="-171450">
              <a:buFont typeface="Arial"/>
              <a:buChar char="•"/>
            </a:pPr>
            <a:r>
              <a:rPr lang="ru-RU" dirty="0" smtClean="0"/>
              <a:t>Запросите у лизинговой компании бухгалтерский баланс. Его дают посмотреть не всегда, но попробовать стоит. Баланс поможет понять, где компания берет деньги: получает кредиты в банках, выпускает облигации или ее спонсируют учредители. Компания с разными источниками финансирования надежнее, чем с одним.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D3689-16A8-8B42-AAB9-E7B28AFB47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27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Как оформить договор лизинга? </a:t>
            </a:r>
          </a:p>
          <a:p>
            <a:endParaRPr lang="ru-RU" dirty="0" smtClean="0"/>
          </a:p>
          <a:p>
            <a:r>
              <a:rPr lang="ru-RU" dirty="0" smtClean="0"/>
              <a:t>Нужно подать в лизинговую компанию документы: </a:t>
            </a:r>
          </a:p>
          <a:p>
            <a:pPr marL="171450" indent="-171450">
              <a:buFont typeface="Arial"/>
              <a:buChar char="•"/>
            </a:pPr>
            <a:r>
              <a:rPr lang="ru-RU" dirty="0" smtClean="0"/>
              <a:t>заявку (в ней вы укажете, какое оборудование, транспорт или недвижимость хотите взять в лизинг, его желательную</a:t>
            </a:r>
            <a:r>
              <a:rPr lang="ru-RU" baseline="0" dirty="0" smtClean="0"/>
              <a:t> </a:t>
            </a:r>
            <a:r>
              <a:rPr lang="ru-RU" dirty="0" smtClean="0"/>
              <a:t>цену, технические характеристики, а также адрес и реквизиты продавца оборудования, если вы</a:t>
            </a:r>
            <a:r>
              <a:rPr lang="ru-RU" baseline="0" dirty="0" smtClean="0"/>
              <a:t> его уже выбрали</a:t>
            </a:r>
            <a:r>
              <a:rPr lang="ru-RU" dirty="0" smtClean="0"/>
              <a:t>); </a:t>
            </a:r>
          </a:p>
          <a:p>
            <a:pPr marL="171450" indent="-171450">
              <a:buFont typeface="Arial"/>
              <a:buChar char="•"/>
            </a:pPr>
            <a:r>
              <a:rPr lang="ru-RU" dirty="0" smtClean="0"/>
              <a:t>бухгалтерский баланс вашей компании за последний квартал или год;</a:t>
            </a:r>
          </a:p>
          <a:p>
            <a:pPr marL="171450" indent="-171450">
              <a:buFont typeface="Arial"/>
              <a:buChar char="•"/>
            </a:pPr>
            <a:r>
              <a:rPr lang="ru-RU" dirty="0" smtClean="0"/>
              <a:t>нотариально заверенные копии учредительных документов;</a:t>
            </a:r>
          </a:p>
          <a:p>
            <a:pPr marL="171450" indent="-171450">
              <a:buFont typeface="Arial"/>
              <a:buChar char="•"/>
            </a:pPr>
            <a:r>
              <a:rPr lang="ru-RU" dirty="0" smtClean="0"/>
              <a:t>бизнес-план.</a:t>
            </a:r>
          </a:p>
          <a:p>
            <a:endParaRPr lang="ru-RU" dirty="0" smtClean="0"/>
          </a:p>
          <a:p>
            <a:r>
              <a:rPr lang="ru-RU" dirty="0" smtClean="0"/>
              <a:t>Компания посмотрит документы, оценит вашу платежеспособность и отправит заявку</a:t>
            </a:r>
            <a:r>
              <a:rPr lang="ru-RU" baseline="0" dirty="0" smtClean="0"/>
              <a:t> </a:t>
            </a:r>
            <a:r>
              <a:rPr lang="ru-RU" dirty="0" smtClean="0"/>
              <a:t>продавцу. После этого клиенту нужно подписать с лизинговой компанией договор, внести первоначальный взнос, а затем делать</a:t>
            </a:r>
            <a:r>
              <a:rPr lang="ru-RU" baseline="0" dirty="0" smtClean="0"/>
              <a:t> регулярные </a:t>
            </a:r>
            <a:r>
              <a:rPr lang="ru-RU" dirty="0" smtClean="0"/>
              <a:t>выплаты.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D3689-16A8-8B42-AAB9-E7B28AFB47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10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На что обратить внимание, подписывая договор? </a:t>
            </a:r>
          </a:p>
          <a:p>
            <a:endParaRPr lang="ru-RU" dirty="0" smtClean="0"/>
          </a:p>
          <a:p>
            <a:pPr marL="171450" indent="-171450">
              <a:buFont typeface="Arial"/>
              <a:buChar char="•"/>
            </a:pPr>
            <a:r>
              <a:rPr lang="ru-RU" dirty="0" smtClean="0"/>
              <a:t>Зафиксируйте требования к качеству оборудования или транспорта, его комплектации и срокам передачи. </a:t>
            </a:r>
          </a:p>
          <a:p>
            <a:pPr marL="171450" indent="-171450">
              <a:buFont typeface="Arial"/>
              <a:buChar char="•"/>
            </a:pPr>
            <a:r>
              <a:rPr lang="ru-RU" dirty="0" smtClean="0"/>
              <a:t>Пропишите, какие условия считаются нарушением договора </a:t>
            </a:r>
            <a:r>
              <a:rPr lang="mr-IN" dirty="0" smtClean="0"/>
              <a:t>(в каком случае лизинговая компания может разорвать отношения и забрать у вас оборудование).</a:t>
            </a:r>
            <a:endParaRPr lang="ru-RU" dirty="0" smtClean="0"/>
          </a:p>
          <a:p>
            <a:pPr marL="171450" indent="-171450">
              <a:buFont typeface="Arial"/>
              <a:buChar char="•"/>
            </a:pPr>
            <a:r>
              <a:rPr lang="ru-RU" dirty="0" smtClean="0"/>
              <a:t>Уточните, от каких рисков и кто страхует имущество. </a:t>
            </a:r>
          </a:p>
          <a:p>
            <a:pPr marL="171450" indent="-171450">
              <a:buFont typeface="Arial"/>
              <a:buChar char="•"/>
            </a:pPr>
            <a:r>
              <a:rPr lang="ru-RU" dirty="0" smtClean="0"/>
              <a:t>Если вы не планируете выкупать имущество, обсудите с лизинговой компанией его допустимый износ. По закону вы должны вернуть его в рабочем состоянии с учетом «нормального» износа.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D3689-16A8-8B42-AAB9-E7B28AFB47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6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D12E-4781-004F-8257-33A5FDDF2F7B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A695-CEC8-354F-BC58-42DE30FF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1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D12E-4781-004F-8257-33A5FDDF2F7B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A695-CEC8-354F-BC58-42DE30FF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7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D12E-4781-004F-8257-33A5FDDF2F7B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A695-CEC8-354F-BC58-42DE30FF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35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D12E-4781-004F-8257-33A5FDDF2F7B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A695-CEC8-354F-BC58-42DE30FF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6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D12E-4781-004F-8257-33A5FDDF2F7B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A695-CEC8-354F-BC58-42DE30FF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8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D12E-4781-004F-8257-33A5FDDF2F7B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A695-CEC8-354F-BC58-42DE30FF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7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D12E-4781-004F-8257-33A5FDDF2F7B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A695-CEC8-354F-BC58-42DE30FF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11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D12E-4781-004F-8257-33A5FDDF2F7B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A695-CEC8-354F-BC58-42DE30FF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0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D12E-4781-004F-8257-33A5FDDF2F7B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A695-CEC8-354F-BC58-42DE30FF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03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D12E-4781-004F-8257-33A5FDDF2F7B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A695-CEC8-354F-BC58-42DE30FF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32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D12E-4781-004F-8257-33A5FDDF2F7B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A695-CEC8-354F-BC58-42DE30FF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9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3D12E-4781-004F-8257-33A5FDDF2F7B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AA695-CEC8-354F-BC58-42DE30FF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6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22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20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6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98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3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3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5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8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9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27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37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26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34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5605</TotalTime>
  <Words>1052</Words>
  <Application>Microsoft Office PowerPoint</Application>
  <PresentationFormat>Широкоэкранный</PresentationFormat>
  <Paragraphs>87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Mangal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Windows</cp:lastModifiedBy>
  <cp:revision>51</cp:revision>
  <dcterms:created xsi:type="dcterms:W3CDTF">2017-10-27T13:04:40Z</dcterms:created>
  <dcterms:modified xsi:type="dcterms:W3CDTF">2020-01-10T10:00:02Z</dcterms:modified>
</cp:coreProperties>
</file>